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Slab"/>
      <p:regular r:id="rId46"/>
      <p:bold r:id="rId47"/>
    </p:embeddedFont>
    <p:embeddedFont>
      <p:font typeface="Raleway"/>
      <p:regular r:id="rId48"/>
      <p:bold r:id="rId49"/>
      <p:italic r:id="rId50"/>
      <p:boldItalic r:id="rId51"/>
    </p:embeddedFont>
    <p:embeddedFont>
      <p:font typeface="Source Sans Pr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4CEB8BE-EC76-4076-8C87-B36C41CEC34A}">
  <a:tblStyle styleId="{44CEB8BE-EC76-4076-8C87-B36C41CEC3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C1F6C1D-85F6-4A5B-952F-68E3C6F8CFA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Slab-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font" Target="fonts/RobotoSlab-bold.fntdata"/><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5.xml"/><Relationship Id="rId55" Type="http://schemas.openxmlformats.org/officeDocument/2006/relationships/font" Target="fonts/SourceSansPro-boldItalic.fntdata"/><Relationship Id="rId10" Type="http://schemas.openxmlformats.org/officeDocument/2006/relationships/slide" Target="slides/slide4.xml"/><Relationship Id="rId54" Type="http://schemas.openxmlformats.org/officeDocument/2006/relationships/font" Target="fonts/SourceSansPr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PB2 and this is our project. Word Correction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8624628c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8624628c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 order to provide a writing assistance for browser we had to adhere to the chrome extension arch. which emphasizes the use of  html, js</a:t>
            </a:r>
            <a:endParaRPr>
              <a:solidFill>
                <a:schemeClr val="dk2"/>
              </a:solidFill>
            </a:endParaRPr>
          </a:p>
          <a:p>
            <a:pPr indent="0" lvl="0" marL="0" rtl="0" algn="l">
              <a:spcBef>
                <a:spcPts val="0"/>
              </a:spcBef>
              <a:spcAft>
                <a:spcPts val="0"/>
              </a:spcAft>
              <a:buNone/>
            </a:pPr>
            <a:r>
              <a:rPr lang="en">
                <a:solidFill>
                  <a:schemeClr val="dk2"/>
                </a:solidFill>
              </a:rPr>
              <a:t>Which is nice bc the algorithms we’re using can be easily repr as code on the client side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What is the benefits of using Chrome env? Give us mean to provide visual output for the algo.s  .and providing UI experience in the process.</a:t>
            </a:r>
            <a:endParaRPr>
              <a:solidFill>
                <a:schemeClr val="dk2"/>
              </a:solidFill>
            </a:endParaRPr>
          </a:p>
          <a:p>
            <a:pPr indent="0" lvl="0" marL="0" rtl="0" algn="l">
              <a:spcBef>
                <a:spcPts val="0"/>
              </a:spcBef>
              <a:spcAft>
                <a:spcPts val="0"/>
              </a:spcAft>
              <a:buNone/>
            </a:pPr>
            <a:r>
              <a:rPr lang="en">
                <a:solidFill>
                  <a:schemeClr val="dk2"/>
                </a:solidFill>
              </a:rPr>
              <a:t> </a:t>
            </a:r>
            <a:endParaRPr>
              <a:solidFill>
                <a:schemeClr val="dk2"/>
              </a:solidFill>
            </a:endParaRPr>
          </a:p>
          <a:p>
            <a:pPr indent="0" lvl="0" marL="0" rtl="0" algn="l">
              <a:spcBef>
                <a:spcPts val="0"/>
              </a:spcBef>
              <a:spcAft>
                <a:spcPts val="0"/>
              </a:spcAft>
              <a:buNone/>
            </a:pPr>
            <a:r>
              <a:rPr lang="en">
                <a:solidFill>
                  <a:schemeClr val="dk2"/>
                </a:solidFill>
              </a:rPr>
              <a:t>Now that we can provide the logic to the client we want to test that the functional works? So we use Jasmine</a:t>
            </a:r>
            <a:endParaRPr>
              <a:solidFill>
                <a:schemeClr val="dk2"/>
              </a:solidFill>
            </a:endParaRPr>
          </a:p>
          <a:p>
            <a:pPr indent="0" lvl="0" marL="0" rtl="0" algn="l">
              <a:lnSpc>
                <a:spcPct val="115000"/>
              </a:lnSpc>
              <a:spcBef>
                <a:spcPts val="0"/>
              </a:spcBef>
              <a:spcAft>
                <a:spcPts val="0"/>
              </a:spcAft>
              <a:buNone/>
            </a:pPr>
            <a:r>
              <a:t/>
            </a:r>
            <a:endParaRPr sz="1200">
              <a:solidFill>
                <a:srgbClr val="434343"/>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200">
                <a:solidFill>
                  <a:srgbClr val="434343"/>
                </a:solidFill>
                <a:latin typeface="Source Sans Pro"/>
                <a:ea typeface="Source Sans Pro"/>
                <a:cs typeface="Source Sans Pro"/>
                <a:sym typeface="Source Sans Pro"/>
              </a:rPr>
              <a:t>The testing framework in use is Jasmine</a:t>
            </a:r>
            <a:endParaRPr sz="1200">
              <a:solidFill>
                <a:srgbClr val="434343"/>
              </a:solidFill>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2"/>
              </a:buClr>
              <a:buSzPts val="1100"/>
              <a:buFont typeface="Arial"/>
              <a:buNone/>
            </a:pPr>
            <a:r>
              <a:t/>
            </a:r>
            <a:endParaRPr sz="1200">
              <a:solidFill>
                <a:srgbClr val="434343"/>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2"/>
              </a:buClr>
              <a:buSzPts val="1100"/>
              <a:buFont typeface="Arial"/>
              <a:buNone/>
            </a:pPr>
            <a:r>
              <a:t/>
            </a:r>
            <a:endParaRPr sz="1200">
              <a:solidFill>
                <a:srgbClr val="434343"/>
              </a:solidFill>
              <a:latin typeface="Source Sans Pro"/>
              <a:ea typeface="Source Sans Pro"/>
              <a:cs typeface="Source Sans Pro"/>
              <a:sym typeface="Source Sans Pr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8624628c0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624628c0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 testing frame work</a:t>
            </a:r>
            <a:endParaRPr/>
          </a:p>
          <a:p>
            <a:pPr indent="0" lvl="0" marL="0" rtl="0" algn="l">
              <a:spcBef>
                <a:spcPts val="0"/>
              </a:spcBef>
              <a:spcAft>
                <a:spcPts val="0"/>
              </a:spcAft>
              <a:buNone/>
            </a:pPr>
            <a:r>
              <a:rPr lang="en"/>
              <a:t>Is Behavior Drivien Development oriented</a:t>
            </a:r>
            <a:endParaRPr/>
          </a:p>
          <a:p>
            <a:pPr indent="0" lvl="0" marL="0" rtl="0" algn="l">
              <a:spcBef>
                <a:spcPts val="0"/>
              </a:spcBef>
              <a:spcAft>
                <a:spcPts val="0"/>
              </a:spcAft>
              <a:buNone/>
            </a:pPr>
            <a:r>
              <a:rPr lang="en"/>
              <a:t>Helps test JavaScript </a:t>
            </a:r>
            <a:endParaRPr/>
          </a:p>
          <a:p>
            <a:pPr indent="0" lvl="0" marL="0" rtl="0" algn="l">
              <a:spcBef>
                <a:spcPts val="0"/>
              </a:spcBef>
              <a:spcAft>
                <a:spcPts val="0"/>
              </a:spcAft>
              <a:buNone/>
            </a:pPr>
            <a:r>
              <a:rPr lang="en"/>
              <a:t>Jasmine was easier to integrate than other frameworks (Mocha, Jest, etc.)</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Start Here:</a:t>
            </a:r>
            <a:endParaRPr/>
          </a:p>
          <a:p>
            <a:pPr indent="457200" lvl="0" marL="0" rtl="0" algn="l">
              <a:spcBef>
                <a:spcPts val="0"/>
              </a:spcBef>
              <a:spcAft>
                <a:spcPts val="0"/>
              </a:spcAft>
              <a:buNone/>
            </a:pPr>
            <a:r>
              <a:rPr lang="en"/>
              <a:t>We use Jasmine bc it’s  easy to use, easy to integration in our model</a:t>
            </a:r>
            <a:endParaRPr/>
          </a:p>
          <a:p>
            <a:pPr indent="457200" lvl="0" marL="0" rtl="0" algn="l">
              <a:spcBef>
                <a:spcPts val="0"/>
              </a:spcBef>
              <a:spcAft>
                <a:spcPts val="0"/>
              </a:spcAft>
              <a:buNone/>
            </a:pPr>
            <a:r>
              <a:rPr lang="en"/>
              <a:t>And it had friendly feel for our clients, </a:t>
            </a:r>
            <a:endParaRPr/>
          </a:p>
          <a:p>
            <a:pPr indent="457200" lvl="0" marL="457200" rtl="0" algn="l">
              <a:spcBef>
                <a:spcPts val="0"/>
              </a:spcBef>
              <a:spcAft>
                <a:spcPts val="0"/>
              </a:spcAft>
              <a:buNone/>
            </a:pPr>
            <a:r>
              <a:rPr lang="en"/>
              <a:t>who can easily read and understand the behavior of the tested function </a:t>
            </a:r>
            <a:endParaRPr/>
          </a:p>
          <a:p>
            <a:pPr indent="0" lvl="0" marL="914400" rtl="0" algn="l">
              <a:spcBef>
                <a:spcPts val="0"/>
              </a:spcBef>
              <a:spcAft>
                <a:spcPts val="0"/>
              </a:spcAft>
              <a:buNone/>
            </a:pPr>
            <a:r>
              <a:rPr lang="en"/>
              <a:t>Can be convinced that it works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8624628c0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8624628c0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the extension can be represented as tests</a:t>
            </a:r>
            <a:endParaRPr/>
          </a:p>
          <a:p>
            <a:pPr indent="0" lvl="0" marL="0" rtl="0" algn="l">
              <a:spcBef>
                <a:spcPts val="0"/>
              </a:spcBef>
              <a:spcAft>
                <a:spcPts val="0"/>
              </a:spcAft>
              <a:buNone/>
            </a:pPr>
            <a:r>
              <a:rPr lang="en"/>
              <a:t>Each test represents a behavior of the app that can be easily understand by the client </a:t>
            </a:r>
            <a:endParaRPr/>
          </a:p>
          <a:p>
            <a:pPr indent="0" lvl="0" marL="0" rtl="0" algn="l">
              <a:spcBef>
                <a:spcPts val="0"/>
              </a:spcBef>
              <a:spcAft>
                <a:spcPts val="0"/>
              </a:spcAft>
              <a:buNone/>
            </a:pPr>
            <a:r>
              <a:rPr lang="en"/>
              <a:t>Keeps us more focused on client’s need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Selenium for automated browsing?</a:t>
            </a:r>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Verify that models works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Important when we change models, which is expected</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Highlight the fact that the test failed upon changing models and that this is why tests are useful</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861bf859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861bf859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Miguel Guerrero Tutorial</a:t>
            </a:r>
            <a:endParaRPr/>
          </a:p>
          <a:p>
            <a:pPr indent="0" lvl="0" marL="0" rtl="0" algn="l">
              <a:spcBef>
                <a:spcPts val="0"/>
              </a:spcBef>
              <a:spcAft>
                <a:spcPts val="0"/>
              </a:spcAft>
              <a:buNone/>
            </a:pPr>
            <a:r>
              <a:rPr lang="en"/>
              <a:t>Suggestions are shown. It shows the closest 3 correct words.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8624628c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8624628c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Pressing the number 1 can finish the word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8624628c0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8624628c0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Correct words in the middle. This </a:t>
            </a:r>
            <a:r>
              <a:rPr lang="en"/>
              <a:t>expedited</a:t>
            </a:r>
            <a:r>
              <a:rPr lang="en"/>
              <a:t> spelling changes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8624628c0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8624628c0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624628c0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624628c0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Modules: The local modules are not the same as the Chrome modules: It's programming without being able to use imports</a:t>
            </a:r>
            <a:endParaRPr sz="1200">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2"/>
              </a:buClr>
              <a:buSzPts val="1100"/>
              <a:buFont typeface="Arial"/>
              <a:buNone/>
            </a:pPr>
            <a:r>
              <a:rPr lang="en" sz="1200">
                <a:latin typeface="Source Sans Pro"/>
                <a:ea typeface="Source Sans Pro"/>
                <a:cs typeface="Source Sans Pro"/>
                <a:sym typeface="Source Sans Pro"/>
              </a:rPr>
              <a:t>For Example: In current Incarnation</a:t>
            </a:r>
            <a:endParaRPr sz="1200">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2"/>
              </a:buClr>
              <a:buSzPts val="1100"/>
              <a:buFont typeface="Arial"/>
              <a:buNone/>
            </a:pPr>
            <a:r>
              <a:rPr lang="en" sz="1200">
                <a:latin typeface="Source Sans Pro"/>
                <a:ea typeface="Source Sans Pro"/>
                <a:cs typeface="Source Sans Pro"/>
                <a:sym typeface="Source Sans Pro"/>
              </a:rPr>
              <a:t>Oh tenser Flow. You are so strong. But much like the body builder in a horror film. Your just too big to make the cut. We spent many cold nights with you</a:t>
            </a:r>
            <a:endParaRPr sz="1200">
              <a:latin typeface="Source Sans Pro"/>
              <a:ea typeface="Source Sans Pro"/>
              <a:cs typeface="Source Sans Pro"/>
              <a:sym typeface="Source Sans Pr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61bf859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61bf859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A full set of goals can be Found on the google drive</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Week 1 - fully integrated front and back end: We have two puzzle pieces that don't quite fit together. We need to sand them down until they fit.</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Week 2 - client required features (profanity filter, erase search history (non-personalized), customizable word set)</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Week 3 - polished final product, more models with greater capabilities. The goal of this project is to be easy. And you have spend a lot of hard work to make something feel easy. </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t/>
            </a:r>
            <a:endParaRPr sz="12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sz="1200">
                <a:solidFill>
                  <a:schemeClr val="dk2"/>
                </a:solidFill>
                <a:latin typeface="Raleway"/>
                <a:ea typeface="Raleway"/>
                <a:cs typeface="Raleway"/>
                <a:sym typeface="Raleway"/>
              </a:rPr>
              <a:t>I</a:t>
            </a:r>
            <a:endParaRPr sz="1200">
              <a:solidFill>
                <a:schemeClr val="dk2"/>
              </a:solidFill>
              <a:latin typeface="Raleway"/>
              <a:ea typeface="Raleway"/>
              <a:cs typeface="Raleway"/>
              <a:sym typeface="Raleway"/>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8886ea6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8886ea6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300"/>
              </a:spcBef>
              <a:spcAft>
                <a:spcPts val="0"/>
              </a:spcAft>
              <a:buNone/>
            </a:pPr>
            <a:r>
              <a:rPr lang="en" sz="1950">
                <a:solidFill>
                  <a:srgbClr val="2D3B45"/>
                </a:solidFill>
              </a:rPr>
              <a:t>Quick Project Topic Reminder</a:t>
            </a:r>
            <a:endParaRPr sz="1200">
              <a:solidFill>
                <a:srgbClr val="2D3B45"/>
              </a:solidFill>
            </a:endParaRPr>
          </a:p>
          <a:p>
            <a:pPr indent="-304800" lvl="0" marL="457200" rtl="0" algn="l">
              <a:lnSpc>
                <a:spcPct val="150000"/>
              </a:lnSpc>
              <a:spcBef>
                <a:spcPts val="1300"/>
              </a:spcBef>
              <a:spcAft>
                <a:spcPts val="0"/>
              </a:spcAft>
              <a:buClr>
                <a:srgbClr val="2D3B45"/>
              </a:buClr>
              <a:buSzPts val="1200"/>
              <a:buChar char="-"/>
            </a:pPr>
            <a:r>
              <a:rPr lang="en" sz="1200">
                <a:solidFill>
                  <a:srgbClr val="2D3B45"/>
                </a:solidFill>
              </a:rPr>
              <a:t>What we are: Writing assistance in the browser</a:t>
            </a:r>
            <a:endParaRPr sz="1200">
              <a:solidFill>
                <a:srgbClr val="2D3B45"/>
              </a:solidFill>
            </a:endParaRPr>
          </a:p>
          <a:p>
            <a:pPr indent="-304800" lvl="0" marL="457200" rtl="0" algn="l">
              <a:lnSpc>
                <a:spcPct val="150000"/>
              </a:lnSpc>
              <a:spcBef>
                <a:spcPts val="0"/>
              </a:spcBef>
              <a:spcAft>
                <a:spcPts val="0"/>
              </a:spcAft>
              <a:buClr>
                <a:srgbClr val="2D3B45"/>
              </a:buClr>
              <a:buSzPts val="1200"/>
              <a:buChar char="-"/>
            </a:pPr>
            <a:r>
              <a:rPr lang="en" sz="1200">
                <a:solidFill>
                  <a:srgbClr val="2D3B45"/>
                </a:solidFill>
              </a:rPr>
              <a:t>Finalized product name: Pb2 -&gt; TabX</a:t>
            </a:r>
            <a:endParaRPr sz="1200">
              <a:solidFill>
                <a:srgbClr val="2D3B45"/>
              </a:solidFill>
            </a:endParaRPr>
          </a:p>
          <a:p>
            <a:pPr indent="-304800" lvl="1" marL="914400" rtl="0" algn="l">
              <a:lnSpc>
                <a:spcPct val="150000"/>
              </a:lnSpc>
              <a:spcBef>
                <a:spcPts val="0"/>
              </a:spcBef>
              <a:spcAft>
                <a:spcPts val="0"/>
              </a:spcAft>
              <a:buClr>
                <a:srgbClr val="2D3B45"/>
              </a:buClr>
              <a:buSzPts val="1200"/>
              <a:buChar char="-"/>
            </a:pPr>
            <a:r>
              <a:rPr lang="en" sz="1200">
                <a:solidFill>
                  <a:srgbClr val="2D3B45"/>
                </a:solidFill>
              </a:rPr>
              <a:t>Reason: Name was more inline with actual project</a:t>
            </a:r>
            <a:endParaRPr sz="1200">
              <a:solidFill>
                <a:srgbClr val="2D3B45"/>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861bf859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861bf859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Pre: Transition, We Want to fill a problem</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First Click</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Average typing speed in the US 40 WPM</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Limits ability to use computer</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Creates a gulf among users</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Browsers are the hub of modern computer use</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Next Click: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Phone Companies have already Identified this problem</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lang="en" sz="1200">
                <a:latin typeface="Source Sans Pro"/>
                <a:ea typeface="Source Sans Pro"/>
                <a:cs typeface="Source Sans Pro"/>
                <a:sym typeface="Source Sans Pro"/>
              </a:rPr>
              <a:t>Helped make the phone the most popular computer</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t/>
            </a:r>
            <a:endParaRPr sz="1200">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2"/>
              </a:buClr>
              <a:buSzPts val="1100"/>
              <a:buFont typeface="Arial"/>
              <a:buNone/>
            </a:pPr>
            <a:r>
              <a:rPr b="1" lang="en" sz="1200">
                <a:latin typeface="Source Sans Pro"/>
                <a:ea typeface="Source Sans Pro"/>
                <a:cs typeface="Source Sans Pro"/>
                <a:sym typeface="Source Sans Pro"/>
              </a:rPr>
              <a:t>Make it easier to use computers</a:t>
            </a:r>
            <a:endParaRPr sz="1200">
              <a:latin typeface="Georgia"/>
              <a:ea typeface="Georgia"/>
              <a:cs typeface="Georgia"/>
              <a:sym typeface="Georgi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88e03010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88e03010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 click: </a:t>
            </a:r>
            <a:endParaRPr/>
          </a:p>
          <a:p>
            <a:pPr indent="0" lvl="0" marL="0" rtl="0" algn="l">
              <a:spcBef>
                <a:spcPts val="0"/>
              </a:spcBef>
              <a:spcAft>
                <a:spcPts val="0"/>
              </a:spcAft>
              <a:buNone/>
            </a:pPr>
            <a:r>
              <a:rPr lang="en"/>
              <a:t>Transition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Click:</a:t>
            </a:r>
            <a:endParaRPr/>
          </a:p>
          <a:p>
            <a:pPr indent="0" lvl="0" marL="0" rtl="0" algn="l">
              <a:spcBef>
                <a:spcPts val="0"/>
              </a:spcBef>
              <a:spcAft>
                <a:spcPts val="0"/>
              </a:spcAft>
              <a:buNone/>
            </a:pPr>
            <a:r>
              <a:rPr lang="en"/>
              <a:t>Has a large proportion of inexperienced computer users</a:t>
            </a:r>
            <a:br>
              <a:rPr lang="en"/>
            </a:br>
            <a:r>
              <a:rPr lang="en"/>
              <a:t>Use computers in a time sensitive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Click:</a:t>
            </a:r>
            <a:endParaRPr/>
          </a:p>
          <a:p>
            <a:pPr indent="0" lvl="0" marL="0" rtl="0" algn="l">
              <a:spcBef>
                <a:spcPts val="0"/>
              </a:spcBef>
              <a:spcAft>
                <a:spcPts val="0"/>
              </a:spcAft>
              <a:buNone/>
            </a:pPr>
            <a:r>
              <a:rPr lang="en"/>
              <a:t>Wants Speed up ability to type on browsers </a:t>
            </a:r>
            <a:br>
              <a:rPr lang="en"/>
            </a:br>
            <a:r>
              <a:rPr lang="en"/>
              <a:t>An intuitive format reminiscent of phones</a:t>
            </a:r>
            <a:br>
              <a:rPr lang="en"/>
            </a:br>
            <a:r>
              <a:rPr lang="en"/>
              <a:t>Cleanly incorporate into browsers</a:t>
            </a:r>
            <a:br>
              <a:rPr lang="en"/>
            </a:br>
            <a:r>
              <a:rPr lang="en"/>
              <a:t>Filter profanity</a:t>
            </a:r>
            <a:br>
              <a:rPr lang="en"/>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8886ea65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8886ea65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300"/>
              </a:spcBef>
              <a:spcAft>
                <a:spcPts val="0"/>
              </a:spcAft>
              <a:buClr>
                <a:schemeClr val="dk2"/>
              </a:buClr>
              <a:buSzPts val="1100"/>
              <a:buFont typeface="Arial"/>
              <a:buNone/>
            </a:pPr>
            <a:r>
              <a:rPr lang="en" sz="1950">
                <a:solidFill>
                  <a:srgbClr val="2D3B45"/>
                </a:solidFill>
              </a:rPr>
              <a:t>Q</a:t>
            </a:r>
            <a:r>
              <a:rPr lang="en" sz="1950">
                <a:solidFill>
                  <a:srgbClr val="2D3B45"/>
                </a:solidFill>
              </a:rPr>
              <a:t>uick Status Update: </a:t>
            </a:r>
            <a:r>
              <a:rPr lang="en" sz="1200">
                <a:solidFill>
                  <a:srgbClr val="2D3B45"/>
                </a:solidFill>
              </a:rPr>
              <a:t>Take a couple minutes to briefly describe accomplishments, changes and new challenges since the last presentation.</a:t>
            </a:r>
            <a:endParaRPr sz="1200">
              <a:solidFill>
                <a:srgbClr val="2D3B45"/>
              </a:solidFill>
            </a:endParaRPr>
          </a:p>
          <a:p>
            <a:pPr indent="0" lvl="0" marL="0" rtl="0" algn="l">
              <a:lnSpc>
                <a:spcPct val="115000"/>
              </a:lnSpc>
              <a:spcBef>
                <a:spcPts val="1300"/>
              </a:spcBef>
              <a:spcAft>
                <a:spcPts val="0"/>
              </a:spcAft>
              <a:buNone/>
            </a:pPr>
            <a:r>
              <a:rPr lang="en" sz="1800">
                <a:latin typeface="Source Sans Pro"/>
                <a:ea typeface="Source Sans Pro"/>
                <a:cs typeface="Source Sans Pro"/>
                <a:sym typeface="Source Sans Pro"/>
              </a:rPr>
              <a:t>General</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SzPts val="1800"/>
              <a:buFont typeface="Source Sans Pro"/>
              <a:buChar char="●"/>
            </a:pPr>
            <a:r>
              <a:rPr lang="en" sz="1800">
                <a:latin typeface="Source Sans Pro"/>
                <a:ea typeface="Source Sans Pro"/>
                <a:cs typeface="Source Sans Pro"/>
                <a:sym typeface="Source Sans Pro"/>
              </a:rPr>
              <a:t>Allowed Node.js libraries to be used in development and testing</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Using webpack for deployment</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Makes managing dependencies easier</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Encourages modular code </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800">
                <a:latin typeface="Source Sans Pro"/>
                <a:ea typeface="Source Sans Pro"/>
                <a:cs typeface="Source Sans Pro"/>
                <a:sym typeface="Source Sans Pro"/>
              </a:rPr>
              <a:t>Front-end</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rgbClr val="000000"/>
              </a:buClr>
              <a:buSzPts val="1800"/>
              <a:buFont typeface="Source Sans Pro"/>
              <a:buChar char="●"/>
            </a:pPr>
            <a:r>
              <a:rPr lang="en" sz="1800">
                <a:latin typeface="Source Sans Pro"/>
                <a:ea typeface="Source Sans Pro"/>
                <a:cs typeface="Source Sans Pro"/>
                <a:sym typeface="Source Sans Pro"/>
              </a:rPr>
              <a:t>Made it more flexible: decoupled UI / app logic from browser specific stuff</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000000"/>
              </a:buClr>
              <a:buSzPts val="1800"/>
              <a:buFont typeface="Source Sans Pro"/>
              <a:buChar char="●"/>
            </a:pPr>
            <a:r>
              <a:rPr lang="en" sz="1800">
                <a:latin typeface="Source Sans Pro"/>
                <a:ea typeface="Source Sans Pro"/>
                <a:cs typeface="Source Sans Pro"/>
                <a:sym typeface="Source Sans Pro"/>
              </a:rPr>
              <a:t>Created an interface with the backend</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rgbClr val="000000"/>
              </a:buClr>
              <a:buSzPts val="1800"/>
              <a:buFont typeface="Source Sans Pro"/>
              <a:buChar char="○"/>
            </a:pPr>
            <a:r>
              <a:rPr lang="en" sz="1800">
                <a:latin typeface="Source Sans Pro"/>
                <a:ea typeface="Source Sans Pro"/>
                <a:cs typeface="Source Sans Pro"/>
                <a:sym typeface="Source Sans Pro"/>
              </a:rPr>
              <a:t>Allows models to be swapped around with worrying about </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Implementation details</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800">
                <a:latin typeface="Source Sans Pro"/>
                <a:ea typeface="Source Sans Pro"/>
                <a:cs typeface="Source Sans Pro"/>
                <a:sym typeface="Source Sans Pro"/>
              </a:rPr>
              <a:t>Back-end</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SzPts val="1800"/>
              <a:buFont typeface="Source Sans Pro"/>
              <a:buChar char="●"/>
            </a:pPr>
            <a:r>
              <a:rPr lang="en" sz="1800">
                <a:latin typeface="Source Sans Pro"/>
                <a:ea typeface="Source Sans Pro"/>
                <a:cs typeface="Source Sans Pro"/>
                <a:sym typeface="Source Sans Pro"/>
              </a:rPr>
              <a:t>Improved word completion model (trie)</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Two functional word prediction models</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800">
                <a:latin typeface="Source Sans Pro"/>
                <a:ea typeface="Source Sans Pro"/>
                <a:cs typeface="Source Sans Pro"/>
                <a:sym typeface="Source Sans Pro"/>
              </a:rPr>
              <a:t>New Challenges</a:t>
            </a:r>
            <a:endParaRPr sz="1800">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Conforming to the Chrome browser environment</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Integration and webifying the models</a:t>
            </a:r>
            <a:endParaRPr sz="1800">
              <a:latin typeface="Source Sans Pro"/>
              <a:ea typeface="Source Sans Pro"/>
              <a:cs typeface="Source Sans Pro"/>
              <a:sym typeface="Source Sans Pro"/>
            </a:endParaRPr>
          </a:p>
          <a:p>
            <a:pPr indent="-342900" lvl="2" marL="13716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Having an already trained model (not trained in deployment)</a:t>
            </a:r>
            <a:endParaRPr sz="1800">
              <a:latin typeface="Source Sans Pro"/>
              <a:ea typeface="Source Sans Pro"/>
              <a:cs typeface="Source Sans Pro"/>
              <a:sym typeface="Source Sans Pro"/>
            </a:endParaRPr>
          </a:p>
          <a:p>
            <a:pPr indent="-342900" lvl="2" marL="13716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Dependencies can work in browser</a:t>
            </a:r>
            <a:endParaRPr sz="1800">
              <a:latin typeface="Source Sans Pro"/>
              <a:ea typeface="Source Sans Pro"/>
              <a:cs typeface="Source Sans Pro"/>
              <a:sym typeface="Source Sans Pro"/>
            </a:endParaRPr>
          </a:p>
          <a:p>
            <a:pPr indent="-342900" lvl="3" marL="1828800" rtl="0" algn="l">
              <a:lnSpc>
                <a:spcPct val="115000"/>
              </a:lnSpc>
              <a:spcBef>
                <a:spcPts val="0"/>
              </a:spcBef>
              <a:spcAft>
                <a:spcPts val="0"/>
              </a:spcAft>
              <a:buClr>
                <a:schemeClr val="lt2"/>
              </a:buClr>
              <a:buSzPts val="1800"/>
              <a:buFont typeface="Source Sans Pro"/>
              <a:buChar char="●"/>
            </a:pPr>
            <a:r>
              <a:rPr lang="en" sz="1800">
                <a:latin typeface="Source Sans Pro"/>
                <a:ea typeface="Source Sans Pro"/>
                <a:cs typeface="Source Sans Pro"/>
                <a:sym typeface="Source Sans Pro"/>
              </a:rPr>
              <a:t>No fs</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0" lvl="0" marL="914400" rtl="0" algn="l">
              <a:lnSpc>
                <a:spcPct val="115000"/>
              </a:lnSpc>
              <a:spcBef>
                <a:spcPts val="1600"/>
              </a:spcBef>
              <a:spcAft>
                <a:spcPts val="0"/>
              </a:spcAft>
              <a:buNone/>
            </a:pPr>
            <a:r>
              <a:t/>
            </a:r>
            <a:endParaRPr sz="1800">
              <a:latin typeface="Source Sans Pro"/>
              <a:ea typeface="Source Sans Pro"/>
              <a:cs typeface="Source Sans Pro"/>
              <a:sym typeface="Source Sans Pro"/>
            </a:endParaRPr>
          </a:p>
          <a:p>
            <a:pPr indent="-342900" lvl="1" marL="914400" rtl="0" algn="l">
              <a:lnSpc>
                <a:spcPct val="115000"/>
              </a:lnSpc>
              <a:spcBef>
                <a:spcPts val="160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Char char="●"/>
            </a:pPr>
            <a:r>
              <a:t/>
            </a:r>
            <a:endParaRPr sz="1800">
              <a:latin typeface="Source Sans Pro"/>
              <a:ea typeface="Source Sans Pro"/>
              <a:cs typeface="Source Sans Pro"/>
              <a:sym typeface="Source Sans Pro"/>
            </a:endParaRPr>
          </a:p>
          <a:p>
            <a:pPr indent="0" lvl="0" marL="0" rtl="0" algn="l">
              <a:lnSpc>
                <a:spcPct val="115000"/>
              </a:lnSpc>
              <a:spcBef>
                <a:spcPts val="1600"/>
              </a:spcBef>
              <a:spcAft>
                <a:spcPts val="0"/>
              </a:spcAft>
              <a:buClr>
                <a:schemeClr val="dk2"/>
              </a:buClr>
              <a:buSzPts val="1100"/>
              <a:buFont typeface="Arial"/>
              <a:buNone/>
            </a:pPr>
            <a:r>
              <a:t/>
            </a:r>
            <a:endParaRPr sz="1200">
              <a:solidFill>
                <a:srgbClr val="2D3B45"/>
              </a:solidFill>
            </a:endParaRPr>
          </a:p>
          <a:p>
            <a:pPr indent="0" lvl="0" marL="0" rtl="0" algn="l">
              <a:spcBef>
                <a:spcPts val="900"/>
              </a:spcBef>
              <a:spcAft>
                <a:spcPts val="0"/>
              </a:spcAft>
              <a:buClr>
                <a:schemeClr val="dk2"/>
              </a:buClr>
              <a:buSzPts val="1100"/>
              <a:buFont typeface="Arial"/>
              <a:buNone/>
            </a:pPr>
            <a:r>
              <a:t/>
            </a:r>
            <a:endParaRPr sz="1400">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8886ea65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886ea65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2"/>
              </a:buClr>
              <a:buSzPts val="1100"/>
              <a:buFont typeface="Arial"/>
              <a:buNone/>
            </a:pPr>
            <a:r>
              <a:rPr b="1" lang="en" sz="1800">
                <a:solidFill>
                  <a:srgbClr val="2D3B45"/>
                </a:solidFill>
              </a:rPr>
              <a:t>Overall</a:t>
            </a:r>
            <a:r>
              <a:rPr lang="en" sz="1800">
                <a:solidFill>
                  <a:srgbClr val="2D3B45"/>
                </a:solidFill>
              </a:rPr>
              <a:t>: Front-end will be working heavily to implement new features and make sure that these features are accessible to the users and provide an overall great user experience</a:t>
            </a:r>
            <a:endParaRPr sz="1800">
              <a:solidFill>
                <a:srgbClr val="2D3B45"/>
              </a:solidFill>
            </a:endParaRPr>
          </a:p>
          <a:p>
            <a:pPr indent="0" lvl="0" marL="0" rtl="0" algn="l">
              <a:lnSpc>
                <a:spcPct val="115000"/>
              </a:lnSpc>
              <a:spcBef>
                <a:spcPts val="900"/>
              </a:spcBef>
              <a:spcAft>
                <a:spcPts val="0"/>
              </a:spcAft>
              <a:buClr>
                <a:schemeClr val="dk2"/>
              </a:buClr>
              <a:buSzPts val="1100"/>
              <a:buFont typeface="Arial"/>
              <a:buNone/>
            </a:pPr>
            <a:r>
              <a:rPr b="1" lang="en" sz="1800">
                <a:solidFill>
                  <a:srgbClr val="2D3B45"/>
                </a:solidFill>
              </a:rPr>
              <a:t>KHAYON</a:t>
            </a:r>
            <a:r>
              <a:rPr lang="en" sz="1800">
                <a:solidFill>
                  <a:srgbClr val="2D3B45"/>
                </a:solidFill>
              </a:rPr>
              <a:t>: Create another display method</a:t>
            </a:r>
            <a:endParaRPr sz="1800">
              <a:solidFill>
                <a:srgbClr val="2D3B45"/>
              </a:solidFill>
            </a:endParaRPr>
          </a:p>
          <a:p>
            <a:pPr indent="0" lvl="0" marL="0" rtl="0" algn="l">
              <a:lnSpc>
                <a:spcPct val="115000"/>
              </a:lnSpc>
              <a:spcBef>
                <a:spcPts val="900"/>
              </a:spcBef>
              <a:spcAft>
                <a:spcPts val="0"/>
              </a:spcAft>
              <a:buClr>
                <a:schemeClr val="dk2"/>
              </a:buClr>
              <a:buSzPts val="1100"/>
              <a:buFont typeface="Arial"/>
              <a:buNone/>
            </a:pPr>
            <a:r>
              <a:rPr b="1" lang="en" sz="1800">
                <a:solidFill>
                  <a:srgbClr val="2D3B45"/>
                </a:solidFill>
              </a:rPr>
              <a:t>Miguel</a:t>
            </a:r>
            <a:r>
              <a:rPr lang="en" sz="1800">
                <a:solidFill>
                  <a:srgbClr val="2D3B45"/>
                </a:solidFill>
              </a:rPr>
              <a:t>: Polishing up the UI across the iterations of the project, maintaining system design, and creating an instruction manual</a:t>
            </a:r>
            <a:endParaRPr sz="1800">
              <a:solidFill>
                <a:schemeClr val="dk2"/>
              </a:solidFill>
            </a:endParaRPr>
          </a:p>
          <a:p>
            <a:pPr indent="0" lvl="0" marL="0" rtl="0" algn="l">
              <a:spcBef>
                <a:spcPts val="9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8886ea65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8886ea65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50">
                <a:solidFill>
                  <a:srgbClr val="2D3B45"/>
                </a:solidFill>
              </a:rPr>
              <a:t>Overall</a:t>
            </a:r>
            <a:r>
              <a:rPr lang="en" sz="1950">
                <a:solidFill>
                  <a:srgbClr val="2D3B45"/>
                </a:solidFill>
              </a:rPr>
              <a:t>: Our plugin must work in realtime. Hence, our predictive models must be fast. Overall, we will be optimizing and testing our models for this week. Sepcifically,</a:t>
            </a:r>
            <a:endParaRPr sz="1950">
              <a:solidFill>
                <a:srgbClr val="2D3B45"/>
              </a:solidFill>
            </a:endParaRPr>
          </a:p>
          <a:p>
            <a:pPr indent="0" lvl="0" marL="0" rtl="0" algn="l">
              <a:spcBef>
                <a:spcPts val="0"/>
              </a:spcBef>
              <a:spcAft>
                <a:spcPts val="0"/>
              </a:spcAft>
              <a:buNone/>
            </a:pPr>
            <a:r>
              <a:rPr b="1" lang="en" sz="1950">
                <a:solidFill>
                  <a:srgbClr val="2D3B45"/>
                </a:solidFill>
              </a:rPr>
              <a:t>Mishig</a:t>
            </a:r>
            <a:r>
              <a:rPr lang="en" sz="1950">
                <a:solidFill>
                  <a:srgbClr val="2D3B45"/>
                </a:solidFill>
              </a:rPr>
              <a:t>: Optimize word prediction speed, by reducing various components of the model.</a:t>
            </a:r>
            <a:endParaRPr sz="1950">
              <a:solidFill>
                <a:srgbClr val="2D3B45"/>
              </a:solidFill>
            </a:endParaRPr>
          </a:p>
          <a:p>
            <a:pPr indent="0" lvl="0" marL="0" rtl="0" algn="l">
              <a:spcBef>
                <a:spcPts val="0"/>
              </a:spcBef>
              <a:spcAft>
                <a:spcPts val="0"/>
              </a:spcAft>
              <a:buNone/>
            </a:pPr>
            <a:r>
              <a:rPr b="1" lang="en" sz="1950">
                <a:solidFill>
                  <a:srgbClr val="2D3B45"/>
                </a:solidFill>
              </a:rPr>
              <a:t>Nicole</a:t>
            </a:r>
            <a:r>
              <a:rPr lang="en" sz="1950">
                <a:solidFill>
                  <a:srgbClr val="2D3B45"/>
                </a:solidFill>
              </a:rPr>
              <a:t>: Maximize both the Accuracy and Efficiency of the word completion model.</a:t>
            </a:r>
            <a:endParaRPr sz="1950">
              <a:solidFill>
                <a:srgbClr val="2D3B45"/>
              </a:solidFill>
            </a:endParaRPr>
          </a:p>
          <a:p>
            <a:pPr indent="0" lvl="0" marL="0" rtl="0" algn="l">
              <a:spcBef>
                <a:spcPts val="0"/>
              </a:spcBef>
              <a:spcAft>
                <a:spcPts val="0"/>
              </a:spcAft>
              <a:buNone/>
            </a:pPr>
            <a:r>
              <a:rPr b="1" lang="en" sz="1950">
                <a:solidFill>
                  <a:srgbClr val="2D3B45"/>
                </a:solidFill>
              </a:rPr>
              <a:t>Russell</a:t>
            </a:r>
            <a:r>
              <a:rPr lang="en" sz="1950">
                <a:solidFill>
                  <a:srgbClr val="2D3B45"/>
                </a:solidFill>
              </a:rPr>
              <a:t>: Create and optimize a Method for testing how good our system is. </a:t>
            </a:r>
            <a:endParaRPr sz="1950">
              <a:solidFill>
                <a:srgbClr val="2D3B45"/>
              </a:solidFill>
            </a:endParaRPr>
          </a:p>
          <a:p>
            <a:pPr indent="0" lvl="0" marL="0" rtl="0" algn="l">
              <a:spcBef>
                <a:spcPts val="0"/>
              </a:spcBef>
              <a:spcAft>
                <a:spcPts val="0"/>
              </a:spcAft>
              <a:buNone/>
            </a:pPr>
            <a:r>
              <a:rPr lang="en" sz="1950">
                <a:solidFill>
                  <a:srgbClr val="2D3B45"/>
                </a:solidFill>
              </a:rPr>
              <a:t>Will be working on validation of the models. Basically, making sure that these models actually work and do correct thing.</a:t>
            </a:r>
            <a:endParaRPr sz="1950">
              <a:solidFill>
                <a:srgbClr val="2D3B45"/>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88e0301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88e0301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88e0301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88e0301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8886ea6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8886ea6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2"/>
              </a:buClr>
              <a:buSzPts val="1400"/>
              <a:buChar char="-"/>
            </a:pPr>
            <a:r>
              <a:rPr lang="en" sz="1950">
                <a:solidFill>
                  <a:srgbClr val="2D3B45"/>
                </a:solidFill>
              </a:rPr>
              <a:t>System design is important because we have to consider different writing assistant services </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We ask, “how we create a system where we only have to add code for each feature, with minimal modifications?” AKA extensibility and flexibility</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A solution is to decouple as much of the subsystems as possible</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These subsystems were developed with the above question in mind</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The current design allows </a:t>
            </a:r>
            <a:endParaRPr sz="1950">
              <a:solidFill>
                <a:srgbClr val="2D3B45"/>
              </a:solidFill>
            </a:endParaRPr>
          </a:p>
          <a:p>
            <a:pPr indent="-352425" lvl="1" marL="914400" rtl="0" algn="l">
              <a:lnSpc>
                <a:spcPct val="115000"/>
              </a:lnSpc>
              <a:spcBef>
                <a:spcPts val="0"/>
              </a:spcBef>
              <a:spcAft>
                <a:spcPts val="0"/>
              </a:spcAft>
              <a:buClr>
                <a:srgbClr val="2D3B45"/>
              </a:buClr>
              <a:buSzPts val="1950"/>
              <a:buChar char="-"/>
            </a:pPr>
            <a:r>
              <a:rPr lang="en" sz="1950">
                <a:solidFill>
                  <a:srgbClr val="2D3B45"/>
                </a:solidFill>
              </a:rPr>
              <a:t>easily swap out different modules as needed because we coded to an interface, not an implementation of anything specific</a:t>
            </a:r>
            <a:endParaRPr sz="1950">
              <a:solidFill>
                <a:srgbClr val="2D3B45"/>
              </a:solidFill>
            </a:endParaRPr>
          </a:p>
          <a:p>
            <a:pPr indent="-352425" lvl="1" marL="914400" rtl="0" algn="l">
              <a:lnSpc>
                <a:spcPct val="115000"/>
              </a:lnSpc>
              <a:spcBef>
                <a:spcPts val="0"/>
              </a:spcBef>
              <a:spcAft>
                <a:spcPts val="0"/>
              </a:spcAft>
              <a:buClr>
                <a:srgbClr val="2D3B45"/>
              </a:buClr>
              <a:buSzPts val="1950"/>
              <a:buChar char="-"/>
            </a:pPr>
            <a:r>
              <a:rPr lang="en" sz="1950">
                <a:solidFill>
                  <a:srgbClr val="2D3B45"/>
                </a:solidFill>
              </a:rPr>
              <a:t>Subsystems can be developed in parallel and </a:t>
            </a:r>
            <a:r>
              <a:rPr lang="en" sz="1950">
                <a:solidFill>
                  <a:srgbClr val="2D3B45"/>
                </a:solidFill>
              </a:rPr>
              <a:t>independently</a:t>
            </a:r>
            <a:r>
              <a:rPr lang="en" sz="1950">
                <a:solidFill>
                  <a:srgbClr val="2D3B45"/>
                </a:solidFill>
              </a:rPr>
              <a:t> (makes git SOOO good… no/little conflicts)</a:t>
            </a:r>
            <a:endParaRPr sz="1950">
              <a:solidFill>
                <a:srgbClr val="2D3B45"/>
              </a:solidFill>
            </a:endParaRPr>
          </a:p>
          <a:p>
            <a:pPr indent="-352425" lvl="0" marL="457200" rtl="0" algn="l">
              <a:lnSpc>
                <a:spcPct val="115000"/>
              </a:lnSpc>
              <a:spcBef>
                <a:spcPts val="0"/>
              </a:spcBef>
              <a:spcAft>
                <a:spcPts val="0"/>
              </a:spcAft>
              <a:buClr>
                <a:srgbClr val="2D3B45"/>
              </a:buClr>
              <a:buSzPts val="1950"/>
              <a:buChar char="-"/>
            </a:pPr>
            <a:r>
              <a:rPr lang="en" sz="1950">
                <a:solidFill>
                  <a:srgbClr val="2D3B45"/>
                </a:solidFill>
              </a:rPr>
              <a:t>Overall TabX has flavors of the MVC architectural design pattern, where how information is displayed, data and data logic, and how users interact with this data have minimal (if any) dependencies on each other.</a:t>
            </a:r>
            <a:endParaRPr sz="1950">
              <a:solidFill>
                <a:srgbClr val="2D3B45"/>
              </a:solidFill>
            </a:endParaRPr>
          </a:p>
          <a:p>
            <a:pPr indent="0" lvl="0" marL="0" rtl="0" algn="l">
              <a:spcBef>
                <a:spcPts val="9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8886ea65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8886ea65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Interfacing between the front-end and back-end allow different implementations to be used for writing services</a:t>
            </a:r>
            <a:endParaRPr sz="2400"/>
          </a:p>
          <a:p>
            <a:pPr indent="-381000" lvl="0" marL="457200" rtl="0" algn="l">
              <a:spcBef>
                <a:spcPts val="0"/>
              </a:spcBef>
              <a:spcAft>
                <a:spcPts val="0"/>
              </a:spcAft>
              <a:buSzPts val="2400"/>
              <a:buChar char="-"/>
            </a:pPr>
            <a:r>
              <a:rPr lang="en" sz="2400"/>
              <a:t>There are several implementations we have now</a:t>
            </a:r>
            <a:endParaRPr sz="2400"/>
          </a:p>
          <a:p>
            <a:pPr indent="-381000" lvl="1" marL="914400" rtl="0" algn="l">
              <a:spcBef>
                <a:spcPts val="0"/>
              </a:spcBef>
              <a:spcAft>
                <a:spcPts val="0"/>
              </a:spcAft>
              <a:buSzPts val="2400"/>
              <a:buChar char="-"/>
            </a:pPr>
            <a:r>
              <a:rPr lang="en" sz="2400"/>
              <a:t>Each implementation has a single responsibility (appealing to interface)</a:t>
            </a:r>
            <a:endParaRPr sz="2400"/>
          </a:p>
          <a:p>
            <a:pPr indent="-381000" lvl="1" marL="914400" rtl="0" algn="l">
              <a:spcBef>
                <a:spcPts val="0"/>
              </a:spcBef>
              <a:spcAft>
                <a:spcPts val="0"/>
              </a:spcAft>
              <a:buSzPts val="2400"/>
              <a:buChar char="-"/>
            </a:pPr>
            <a:r>
              <a:rPr lang="en" sz="2400"/>
              <a:t>Can be developed independently from each other</a:t>
            </a:r>
            <a:endParaRPr sz="2400"/>
          </a:p>
          <a:p>
            <a:pPr indent="-381000" lvl="0" marL="457200" rtl="0" algn="l">
              <a:spcBef>
                <a:spcPts val="0"/>
              </a:spcBef>
              <a:spcAft>
                <a:spcPts val="0"/>
              </a:spcAft>
              <a:buSzPts val="2400"/>
              <a:buChar char="-"/>
            </a:pPr>
            <a:r>
              <a:rPr lang="en" sz="2400"/>
              <a:t>Each can be integrated into TabX without changing application logic</a:t>
            </a:r>
            <a:endParaRPr sz="2400"/>
          </a:p>
          <a:p>
            <a:pPr indent="-381000" lvl="0" marL="457200" rtl="0" algn="l">
              <a:spcBef>
                <a:spcPts val="0"/>
              </a:spcBef>
              <a:spcAft>
                <a:spcPts val="0"/>
              </a:spcAft>
              <a:buSzPts val="2400"/>
              <a:buChar char="-"/>
            </a:pPr>
            <a:r>
              <a:rPr lang="en" sz="2400"/>
              <a:t>Really great for testing :)</a:t>
            </a:r>
            <a:endParaRPr sz="2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88e03010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88e03010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8886ea65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8886ea65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Br</a:t>
            </a:r>
            <a:r>
              <a:rPr lang="en" sz="6000"/>
              <a:t>ussell Sprouts, just talk. We </a:t>
            </a:r>
            <a:r>
              <a:rPr lang="en" sz="6000" strike="sngStrike"/>
              <a:t>don’t</a:t>
            </a:r>
            <a:r>
              <a:rPr lang="en" sz="6000"/>
              <a:t> trust you.</a:t>
            </a:r>
            <a:endParaRPr sz="60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Impact of Challenges: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Plans: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Specifications: Make Progress by </a:t>
            </a:r>
            <a:r>
              <a:rPr lang="en" sz="1200"/>
              <a:t>measuring</a:t>
            </a:r>
            <a:r>
              <a:rPr lang="en" sz="1200"/>
              <a:t> the Success and </a:t>
            </a:r>
            <a:r>
              <a:rPr lang="en" sz="1200"/>
              <a:t>Failure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We figure the priority of the library is accessibility: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 be more concrete, explain the impact of our new challenges, plans, and specifications in how we will make progress. This is not just a summary, but insight into why we included the things we did</a:t>
            </a:r>
            <a:endParaRPr sz="1200"/>
          </a:p>
          <a:p>
            <a:pPr indent="0" lvl="0" marL="0" rtl="0" algn="l">
              <a:spcBef>
                <a:spcPts val="0"/>
              </a:spcBef>
              <a:spcAft>
                <a:spcPts val="0"/>
              </a:spcAft>
              <a:buNone/>
            </a:pPr>
            <a:r>
              <a:rPr lang="en" sz="1200"/>
              <a:t>into this presentation.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b="1"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861bf859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861bf859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 click: </a:t>
            </a:r>
            <a:endParaRPr/>
          </a:p>
          <a:p>
            <a:pPr indent="0" lvl="0" marL="0" rtl="0" algn="l">
              <a:spcBef>
                <a:spcPts val="0"/>
              </a:spcBef>
              <a:spcAft>
                <a:spcPts val="0"/>
              </a:spcAft>
              <a:buNone/>
            </a:pPr>
            <a:r>
              <a:rPr lang="en"/>
              <a:t>Transition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Click:</a:t>
            </a:r>
            <a:endParaRPr/>
          </a:p>
          <a:p>
            <a:pPr indent="0" lvl="0" marL="0" rtl="0" algn="l">
              <a:spcBef>
                <a:spcPts val="0"/>
              </a:spcBef>
              <a:spcAft>
                <a:spcPts val="0"/>
              </a:spcAft>
              <a:buNone/>
            </a:pPr>
            <a:r>
              <a:rPr lang="en"/>
              <a:t>Has a large proportion of inexperienced computer users</a:t>
            </a:r>
            <a:br>
              <a:rPr lang="en"/>
            </a:br>
            <a:r>
              <a:rPr lang="en"/>
              <a:t>Use computers in a time sensitive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Click:</a:t>
            </a:r>
            <a:endParaRPr/>
          </a:p>
          <a:p>
            <a:pPr indent="0" lvl="0" marL="0" rtl="0" algn="l">
              <a:spcBef>
                <a:spcPts val="0"/>
              </a:spcBef>
              <a:spcAft>
                <a:spcPts val="0"/>
              </a:spcAft>
              <a:buNone/>
            </a:pPr>
            <a:r>
              <a:rPr lang="en"/>
              <a:t>Wants Speed up ability to type on browsers </a:t>
            </a:r>
            <a:br>
              <a:rPr lang="en"/>
            </a:br>
            <a:r>
              <a:rPr lang="en"/>
              <a:t>An intuitive format reminiscent of phones</a:t>
            </a:r>
            <a:br>
              <a:rPr lang="en"/>
            </a:br>
            <a:r>
              <a:rPr lang="en"/>
              <a:t>Cleanly incorporate into browsers</a:t>
            </a:r>
            <a:br>
              <a:rPr lang="en"/>
            </a:br>
            <a:r>
              <a:rPr lang="en"/>
              <a:t>Filter profanity</a:t>
            </a:r>
            <a:br>
              <a:rPr lang="en"/>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9a695e6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9a695e6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Reminder our client is a library. The </a:t>
            </a:r>
            <a:r>
              <a:rPr lang="en"/>
              <a:t>Library</a:t>
            </a:r>
            <a:r>
              <a:rPr lang="en"/>
              <a:t> wants to aid their users more quickly use the product</a:t>
            </a:r>
            <a:endParaRPr/>
          </a:p>
          <a:p>
            <a:pPr indent="-298450" lvl="0" marL="457200" rtl="0" algn="l">
              <a:spcBef>
                <a:spcPts val="0"/>
              </a:spcBef>
              <a:spcAft>
                <a:spcPts val="0"/>
              </a:spcAft>
              <a:buSzPts val="1100"/>
              <a:buAutoNum type="arabicPeriod"/>
            </a:pPr>
            <a:r>
              <a:rPr lang="en"/>
              <a:t>Cornodo High School: Russell is Meeting with Donald Moore, a elderly man who works with disadvantaged students. he is both a potential user and has access to a different demographic of potential users.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3a83419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3a83419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Front 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No more mock</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set CSS element so that it doesn’t adopt CSS element of given web page so you can see the table</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Backend:</a:t>
            </a:r>
            <a:endParaRPr b="1"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Improve models in terms of prediction accuracy (modifying algorithms), speed, and compatibility with interface (input/output)</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b="1" lang="en" sz="1200">
                <a:solidFill>
                  <a:schemeClr val="dk2"/>
                </a:solidFill>
                <a:latin typeface="Source Sans Pro"/>
                <a:ea typeface="Source Sans Pro"/>
                <a:cs typeface="Source Sans Pro"/>
                <a:sym typeface="Source Sans Pro"/>
              </a:rPr>
              <a:t>Challenges: focusing more on user interface appeal</a:t>
            </a:r>
            <a:endParaRPr b="1"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Consistent display - attempt to push table to front of page, figure out default configuration to improve display, other display settings that will be as user friendly as possible</a:t>
            </a:r>
            <a:endParaRPr sz="1200">
              <a:solidFill>
                <a:schemeClr val="dk2"/>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lang="en" sz="1200">
                <a:solidFill>
                  <a:schemeClr val="dk2"/>
                </a:solidFill>
                <a:latin typeface="Source Sans Pro"/>
                <a:ea typeface="Source Sans Pro"/>
                <a:cs typeface="Source Sans Pro"/>
                <a:sym typeface="Source Sans Pro"/>
              </a:rPr>
              <a:t>User testing - metrics for gathering both qualitative and quantitative feedback, recruiting users who will fit the library’s target demographic</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9a695e6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9a695e6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Khayyon: ADD what to Say</a:t>
            </a:r>
            <a:endParaRPr sz="2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9a695e66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9a695e66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9a695e6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9a695e6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9a695e669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9a695e669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9a695e669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9a695e669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9a695e66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9a695e66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with Users We want to see what people think. I'm meeting my elderly friend who works at Cornodo.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tests: </a:t>
            </a:r>
            <a:endParaRPr/>
          </a:p>
          <a:p>
            <a:pPr indent="0" lvl="0" marL="0" rtl="0" algn="l">
              <a:spcBef>
                <a:spcPts val="0"/>
              </a:spcBef>
              <a:spcAft>
                <a:spcPts val="0"/>
              </a:spcAft>
              <a:buNone/>
            </a:pPr>
            <a:r>
              <a:rPr lang="en"/>
              <a:t>Usage out of 100 words how often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Correction: How often do our proposed corrections match with actual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Speed: How fast with and without aplications.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9a695e66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9a695e66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895203d4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895203d4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aleway"/>
                <a:ea typeface="Raleway"/>
                <a:cs typeface="Raleway"/>
                <a:sym typeface="Raleway"/>
              </a:rPr>
              <a:t>We no face the gauntlet of User testing. Terrifying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861bf859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861bf859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First Click: Predict the Next Phrase</a:t>
            </a:r>
            <a:endParaRPr/>
          </a:p>
          <a:p>
            <a:pPr indent="0" lvl="0" marL="0" marR="0" rtl="0" algn="l">
              <a:lnSpc>
                <a:spcPct val="115000"/>
              </a:lnSpc>
              <a:spcBef>
                <a:spcPts val="1600"/>
              </a:spcBef>
              <a:spcAft>
                <a:spcPts val="0"/>
              </a:spcAft>
              <a:buNone/>
            </a:pPr>
            <a:r>
              <a:rPr lang="en"/>
              <a:t>Next Click: Predict the next word</a:t>
            </a:r>
            <a:endParaRPr/>
          </a:p>
          <a:p>
            <a:pPr indent="0" lvl="0" marL="0" marR="0" rtl="0" algn="l">
              <a:lnSpc>
                <a:spcPct val="115000"/>
              </a:lnSpc>
              <a:spcBef>
                <a:spcPts val="1600"/>
              </a:spcBef>
              <a:spcAft>
                <a:spcPts val="0"/>
              </a:spcAft>
              <a:buNone/>
            </a:pPr>
            <a:r>
              <a:rPr lang="en"/>
              <a:t>Next: Import into browsers</a:t>
            </a:r>
            <a:endParaRPr/>
          </a:p>
          <a:p>
            <a:pPr indent="0" lvl="0" marL="0" marR="0" rtl="0" algn="l">
              <a:lnSpc>
                <a:spcPct val="115000"/>
              </a:lnSpc>
              <a:spcBef>
                <a:spcPts val="1600"/>
              </a:spcBef>
              <a:spcAft>
                <a:spcPts val="0"/>
              </a:spcAft>
              <a:buNone/>
            </a:pPr>
            <a:r>
              <a:rPr lang="en"/>
              <a:t>Next: Add Tools as needed</a:t>
            </a:r>
            <a:endParaRPr/>
          </a:p>
          <a:p>
            <a:pPr indent="0" lvl="0" marL="0" marR="0" rtl="0" algn="l">
              <a:lnSpc>
                <a:spcPct val="115000"/>
              </a:lnSpc>
              <a:spcBef>
                <a:spcPts val="1600"/>
              </a:spcBef>
              <a:spcAft>
                <a:spcPts val="1600"/>
              </a:spcAft>
              <a:buNone/>
            </a:pPr>
            <a:r>
              <a:rPr lang="en"/>
              <a:t>Next: To Crate a </a:t>
            </a:r>
            <a:br>
              <a:rPr lang="en"/>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8624628c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8624628c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1200">
                <a:latin typeface="Source Sans Pro"/>
                <a:ea typeface="Source Sans Pro"/>
                <a:cs typeface="Source Sans Pro"/>
                <a:sym typeface="Source Sans Pro"/>
              </a:rPr>
              <a:t>First Click: </a:t>
            </a:r>
            <a:r>
              <a:rPr b="1" lang="en" sz="1200">
                <a:latin typeface="Source Sans Pro"/>
                <a:ea typeface="Source Sans Pro"/>
                <a:cs typeface="Source Sans Pro"/>
                <a:sym typeface="Source Sans Pro"/>
              </a:rPr>
              <a:t>Google Drive </a:t>
            </a:r>
            <a:r>
              <a:rPr lang="en" sz="1200">
                <a:latin typeface="Source Sans Pro"/>
                <a:ea typeface="Source Sans Pro"/>
                <a:cs typeface="Source Sans Pro"/>
                <a:sym typeface="Source Sans Pro"/>
              </a:rPr>
              <a:t>Spreadsheet to track decision Presentation and report files Easy to perform small edits </a:t>
            </a:r>
            <a:endParaRPr b="1" sz="1200">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2"/>
              </a:buClr>
              <a:buSzPts val="1100"/>
              <a:buFont typeface="Arial"/>
              <a:buNone/>
            </a:pPr>
            <a:r>
              <a:rPr b="1" lang="en" sz="1200">
                <a:latin typeface="Source Sans Pro"/>
                <a:ea typeface="Source Sans Pro"/>
                <a:cs typeface="Source Sans Pro"/>
                <a:sym typeface="Source Sans Pro"/>
              </a:rPr>
              <a:t>Github </a:t>
            </a:r>
            <a:r>
              <a:rPr lang="en" sz="1200">
                <a:latin typeface="Source Sans Pro"/>
                <a:ea typeface="Source Sans Pro"/>
                <a:cs typeface="Source Sans Pro"/>
                <a:sym typeface="Source Sans Pro"/>
              </a:rPr>
              <a:t>Code and other related files Version control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88e03010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88e03010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8624628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8624628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Trie.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8624628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8624628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Explain RNN what it does?</a:t>
            </a:r>
            <a:endParaRPr>
              <a:solidFill>
                <a:schemeClr val="dk2"/>
              </a:solidFill>
            </a:endParaRPr>
          </a:p>
          <a:p>
            <a:pPr indent="0" lvl="0" marL="0" rtl="0" algn="l">
              <a:spcBef>
                <a:spcPts val="0"/>
              </a:spcBef>
              <a:spcAft>
                <a:spcPts val="0"/>
              </a:spcAft>
              <a:buNone/>
            </a:pPr>
            <a:r>
              <a:rPr lang="en">
                <a:solidFill>
                  <a:schemeClr val="dk2"/>
                </a:solidFill>
              </a:rPr>
              <a:t>We use a  RNN that takes a sentence, and remembers the context of the sentence to predict the next likely word</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We have the means of predicting words with our algorithms, so how do we present this information to the user?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8624628c0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8624628c0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need to make a plugin. </a:t>
            </a:r>
            <a:endParaRPr/>
          </a:p>
          <a:p>
            <a:pPr indent="0" lvl="0" marL="0" rtl="0" algn="l">
              <a:spcBef>
                <a:spcPts val="0"/>
              </a:spcBef>
              <a:spcAft>
                <a:spcPts val="0"/>
              </a:spcAft>
              <a:buNone/>
            </a:pPr>
            <a:r>
              <a:rPr lang="en"/>
              <a:t>In order to use this logic, we have to use a plugin, which is extra functionality added to a browser.</a:t>
            </a:r>
            <a:endParaRPr/>
          </a:p>
          <a:p>
            <a:pPr indent="0" lvl="0" marL="0" rtl="0" algn="l">
              <a:spcBef>
                <a:spcPts val="0"/>
              </a:spcBef>
              <a:spcAft>
                <a:spcPts val="0"/>
              </a:spcAft>
              <a:buNone/>
            </a:pPr>
            <a:r>
              <a:rPr lang="en"/>
              <a:t>What does this mean?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45.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gif"/><Relationship Id="rId4" Type="http://schemas.openxmlformats.org/officeDocument/2006/relationships/image" Target="../media/image24.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7.pn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45.png"/><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43.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TabX</a:t>
            </a:r>
            <a:endParaRPr/>
          </a:p>
        </p:txBody>
      </p:sp>
      <p:sp>
        <p:nvSpPr>
          <p:cNvPr id="59" name="Google Shape;59;p13"/>
          <p:cNvSpPr txBox="1"/>
          <p:nvPr>
            <p:ph idx="1" type="subTitle"/>
          </p:nvPr>
        </p:nvSpPr>
        <p:spPr>
          <a:xfrm>
            <a:off x="41992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Typing assistant for browsers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pic>
        <p:nvPicPr>
          <p:cNvPr id="122" name="Google Shape;122;p22"/>
          <p:cNvPicPr preferRelativeResize="0"/>
          <p:nvPr/>
        </p:nvPicPr>
        <p:blipFill>
          <a:blip r:embed="rId3">
            <a:alphaModFix/>
          </a:blip>
          <a:stretch>
            <a:fillRect/>
          </a:stretch>
        </p:blipFill>
        <p:spPr>
          <a:xfrm>
            <a:off x="493163" y="1439225"/>
            <a:ext cx="4078825" cy="2975151"/>
          </a:xfrm>
          <a:prstGeom prst="rect">
            <a:avLst/>
          </a:prstGeom>
          <a:noFill/>
          <a:ln>
            <a:noFill/>
          </a:ln>
        </p:spPr>
      </p:pic>
      <p:pic>
        <p:nvPicPr>
          <p:cNvPr id="123" name="Google Shape;123;p22"/>
          <p:cNvPicPr preferRelativeResize="0"/>
          <p:nvPr/>
        </p:nvPicPr>
        <p:blipFill>
          <a:blip r:embed="rId4">
            <a:alphaModFix/>
          </a:blip>
          <a:stretch>
            <a:fillRect/>
          </a:stretch>
        </p:blipFill>
        <p:spPr>
          <a:xfrm>
            <a:off x="6146838" y="591426"/>
            <a:ext cx="1695848" cy="1695852"/>
          </a:xfrm>
          <a:prstGeom prst="rect">
            <a:avLst/>
          </a:prstGeom>
          <a:noFill/>
          <a:ln>
            <a:noFill/>
          </a:ln>
        </p:spPr>
      </p:pic>
      <p:pic>
        <p:nvPicPr>
          <p:cNvPr id="124" name="Google Shape;124;p22"/>
          <p:cNvPicPr preferRelativeResize="0"/>
          <p:nvPr/>
        </p:nvPicPr>
        <p:blipFill rotWithShape="1">
          <a:blip r:embed="rId5">
            <a:alphaModFix/>
          </a:blip>
          <a:srcRect b="0" l="14528" r="14528" t="0"/>
          <a:stretch/>
        </p:blipFill>
        <p:spPr>
          <a:xfrm>
            <a:off x="6146975" y="2571750"/>
            <a:ext cx="1695825" cy="2390274"/>
          </a:xfrm>
          <a:prstGeom prst="rect">
            <a:avLst/>
          </a:prstGeom>
          <a:noFill/>
          <a:ln>
            <a:noFill/>
          </a:ln>
        </p:spPr>
      </p:pic>
      <p:cxnSp>
        <p:nvCxnSpPr>
          <p:cNvPr id="125" name="Google Shape;125;p22"/>
          <p:cNvCxnSpPr>
            <a:stCxn id="122" idx="3"/>
            <a:endCxn id="123" idx="1"/>
          </p:cNvCxnSpPr>
          <p:nvPr/>
        </p:nvCxnSpPr>
        <p:spPr>
          <a:xfrm flipH="1" rot="10800000">
            <a:off x="4571988" y="1439400"/>
            <a:ext cx="1574700" cy="14874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126" name="Google Shape;126;p22"/>
          <p:cNvCxnSpPr>
            <a:stCxn id="122" idx="3"/>
            <a:endCxn id="124" idx="1"/>
          </p:cNvCxnSpPr>
          <p:nvPr/>
        </p:nvCxnSpPr>
        <p:spPr>
          <a:xfrm>
            <a:off x="4571988" y="2926800"/>
            <a:ext cx="1575000" cy="8400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Testing</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3"/>
          <p:cNvPicPr preferRelativeResize="0"/>
          <p:nvPr/>
        </p:nvPicPr>
        <p:blipFill>
          <a:blip r:embed="rId3">
            <a:alphaModFix/>
          </a:blip>
          <a:stretch>
            <a:fillRect/>
          </a:stretch>
        </p:blipFill>
        <p:spPr>
          <a:xfrm>
            <a:off x="311708" y="1152475"/>
            <a:ext cx="8520579" cy="34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Testing</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 name="Google Shape;140;p24"/>
          <p:cNvPicPr preferRelativeResize="0"/>
          <p:nvPr/>
        </p:nvPicPr>
        <p:blipFill rotWithShape="1">
          <a:blip r:embed="rId3">
            <a:alphaModFix/>
          </a:blip>
          <a:srcRect b="29389" l="25222" r="35429" t="47736"/>
          <a:stretch/>
        </p:blipFill>
        <p:spPr>
          <a:xfrm>
            <a:off x="116900" y="1144625"/>
            <a:ext cx="4984749" cy="2121625"/>
          </a:xfrm>
          <a:prstGeom prst="rect">
            <a:avLst/>
          </a:prstGeom>
          <a:noFill/>
          <a:ln>
            <a:noFill/>
          </a:ln>
        </p:spPr>
      </p:pic>
      <p:pic>
        <p:nvPicPr>
          <p:cNvPr id="141" name="Google Shape;141;p24"/>
          <p:cNvPicPr preferRelativeResize="0"/>
          <p:nvPr/>
        </p:nvPicPr>
        <p:blipFill rotWithShape="1">
          <a:blip r:embed="rId4">
            <a:alphaModFix/>
          </a:blip>
          <a:srcRect b="61855" l="0" r="51394" t="10437"/>
          <a:stretch/>
        </p:blipFill>
        <p:spPr>
          <a:xfrm>
            <a:off x="2571750" y="2666125"/>
            <a:ext cx="6460524" cy="2021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5"/>
          <p:cNvPicPr preferRelativeResize="0"/>
          <p:nvPr/>
        </p:nvPicPr>
        <p:blipFill>
          <a:blip r:embed="rId3">
            <a:alphaModFix/>
          </a:blip>
          <a:stretch>
            <a:fillRect/>
          </a:stretch>
        </p:blipFill>
        <p:spPr>
          <a:xfrm>
            <a:off x="0" y="1068425"/>
            <a:ext cx="9144000" cy="3185144"/>
          </a:xfrm>
          <a:prstGeom prst="rect">
            <a:avLst/>
          </a:prstGeom>
          <a:noFill/>
          <a:ln>
            <a:noFill/>
          </a:ln>
        </p:spPr>
      </p:pic>
      <p:sp>
        <p:nvSpPr>
          <p:cNvPr id="149" name="Google Shape;149;p25"/>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Suggestions are shown as users type</a:t>
            </a:r>
            <a:endParaRPr sz="2400">
              <a:solidFill>
                <a:srgbClr val="FFFFFF"/>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6" name="Google Shape;156;p26"/>
          <p:cNvPicPr preferRelativeResize="0"/>
          <p:nvPr/>
        </p:nvPicPr>
        <p:blipFill rotWithShape="1">
          <a:blip r:embed="rId3">
            <a:alphaModFix/>
          </a:blip>
          <a:srcRect b="0" l="0" r="0" t="0"/>
          <a:stretch/>
        </p:blipFill>
        <p:spPr>
          <a:xfrm>
            <a:off x="0" y="1068425"/>
            <a:ext cx="9144000" cy="3185144"/>
          </a:xfrm>
          <a:prstGeom prst="rect">
            <a:avLst/>
          </a:prstGeom>
          <a:noFill/>
          <a:ln>
            <a:noFill/>
          </a:ln>
        </p:spPr>
      </p:pic>
      <p:sp>
        <p:nvSpPr>
          <p:cNvPr id="157" name="Google Shape;157;p26"/>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B</a:t>
            </a:r>
            <a:r>
              <a:rPr lang="en" sz="2400">
                <a:solidFill>
                  <a:srgbClr val="FFFFFF"/>
                </a:solidFill>
                <a:latin typeface="Raleway"/>
                <a:ea typeface="Raleway"/>
                <a:cs typeface="Raleway"/>
                <a:sym typeface="Raleway"/>
              </a:rPr>
              <a:t>y pressing the displayed shortcut,</a:t>
            </a:r>
            <a:endParaRPr sz="2400">
              <a:solidFill>
                <a:srgbClr val="FFFFFF"/>
              </a:solidFill>
              <a:latin typeface="Raleway"/>
              <a:ea typeface="Raleway"/>
              <a:cs typeface="Raleway"/>
              <a:sym typeface="Raleway"/>
            </a:endParaRPr>
          </a:p>
          <a:p>
            <a:pPr indent="0" lvl="0" marL="0" rtl="0" algn="ctr">
              <a:spcBef>
                <a:spcPts val="0"/>
              </a:spcBef>
              <a:spcAft>
                <a:spcPts val="0"/>
              </a:spcAft>
              <a:buClr>
                <a:schemeClr val="dk2"/>
              </a:buClr>
              <a:buSzPts val="1100"/>
              <a:buFont typeface="Arial"/>
              <a:buNone/>
            </a:pPr>
            <a:r>
              <a:rPr lang="en" sz="2400">
                <a:solidFill>
                  <a:srgbClr val="FFFFFF"/>
                </a:solidFill>
                <a:latin typeface="Raleway"/>
                <a:ea typeface="Raleway"/>
                <a:cs typeface="Raleway"/>
                <a:sym typeface="Raleway"/>
              </a:rPr>
              <a:t>users can complete their words with the offered suggestions </a:t>
            </a:r>
            <a:endParaRPr sz="2400">
              <a:solidFill>
                <a:srgbClr val="FFFFF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 name="Google Shape;164;p27"/>
          <p:cNvPicPr preferRelativeResize="0"/>
          <p:nvPr/>
        </p:nvPicPr>
        <p:blipFill rotWithShape="1">
          <a:blip r:embed="rId3">
            <a:alphaModFix/>
          </a:blip>
          <a:srcRect b="0" l="0" r="0" t="0"/>
          <a:stretch/>
        </p:blipFill>
        <p:spPr>
          <a:xfrm>
            <a:off x="0" y="1068425"/>
            <a:ext cx="9144000" cy="3185144"/>
          </a:xfrm>
          <a:prstGeom prst="rect">
            <a:avLst/>
          </a:prstGeom>
          <a:noFill/>
          <a:ln>
            <a:noFill/>
          </a:ln>
        </p:spPr>
      </p:pic>
      <p:sp>
        <p:nvSpPr>
          <p:cNvPr id="165" name="Google Shape;165;p27"/>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Suggestions are based on text up to the input cursor, delimited by whitespace</a:t>
            </a:r>
            <a:endParaRPr sz="2400">
              <a:solidFill>
                <a:srgbClr val="FFFFFF"/>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8"/>
          <p:cNvPicPr preferRelativeResize="0"/>
          <p:nvPr/>
        </p:nvPicPr>
        <p:blipFill rotWithShape="1">
          <a:blip r:embed="rId3">
            <a:alphaModFix/>
          </a:blip>
          <a:srcRect b="0" l="0" r="0" t="0"/>
          <a:stretch/>
        </p:blipFill>
        <p:spPr>
          <a:xfrm>
            <a:off x="0" y="1068425"/>
            <a:ext cx="9144000" cy="3185144"/>
          </a:xfrm>
          <a:prstGeom prst="rect">
            <a:avLst/>
          </a:prstGeom>
          <a:noFill/>
          <a:ln>
            <a:noFill/>
          </a:ln>
        </p:spPr>
      </p:pic>
      <p:sp>
        <p:nvSpPr>
          <p:cNvPr id="173" name="Google Shape;173;p28"/>
          <p:cNvSpPr/>
          <p:nvPr/>
        </p:nvSpPr>
        <p:spPr>
          <a:xfrm>
            <a:off x="0" y="4288275"/>
            <a:ext cx="9156300" cy="8553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aleway"/>
                <a:ea typeface="Raleway"/>
                <a:cs typeface="Raleway"/>
                <a:sym typeface="Raleway"/>
              </a:rPr>
              <a:t>Word completion performed in the middle of text separates the trailing text with a whitespace.</a:t>
            </a:r>
            <a:endParaRPr sz="2400">
              <a:solidFill>
                <a:srgbClr val="FFFFFF"/>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79" name="Google Shape;179;p29"/>
          <p:cNvSpPr txBox="1"/>
          <p:nvPr>
            <p:ph idx="1" type="body"/>
          </p:nvPr>
        </p:nvSpPr>
        <p:spPr>
          <a:xfrm>
            <a:off x="311700" y="1152475"/>
            <a:ext cx="39999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Frontend</a:t>
            </a:r>
            <a:endParaRPr b="1" sz="2400">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80" name="Google Shape;180;p29"/>
          <p:cNvSpPr txBox="1"/>
          <p:nvPr>
            <p:ph idx="2" type="body"/>
          </p:nvPr>
        </p:nvSpPr>
        <p:spPr>
          <a:xfrm>
            <a:off x="4832400" y="1068425"/>
            <a:ext cx="3999900" cy="4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Backend</a:t>
            </a:r>
            <a:endParaRPr b="1" sz="2400">
              <a:solidFill>
                <a:srgbClr val="000000"/>
              </a:solidFill>
            </a:endParaRPr>
          </a:p>
          <a:p>
            <a:pPr indent="0" lvl="0" marL="0" rtl="0" algn="l">
              <a:spcBef>
                <a:spcPts val="1600"/>
              </a:spcBef>
              <a:spcAft>
                <a:spcPts val="1600"/>
              </a:spcAft>
              <a:buNone/>
            </a:pPr>
            <a:r>
              <a:t/>
            </a:r>
            <a:endParaRPr/>
          </a:p>
        </p:txBody>
      </p:sp>
      <p:pic>
        <p:nvPicPr>
          <p:cNvPr id="181" name="Google Shape;181;p29"/>
          <p:cNvPicPr preferRelativeResize="0"/>
          <p:nvPr/>
        </p:nvPicPr>
        <p:blipFill>
          <a:blip r:embed="rId3">
            <a:alphaModFix/>
          </a:blip>
          <a:stretch>
            <a:fillRect/>
          </a:stretch>
        </p:blipFill>
        <p:spPr>
          <a:xfrm>
            <a:off x="4832400" y="1836700"/>
            <a:ext cx="3054225" cy="3054225"/>
          </a:xfrm>
          <a:prstGeom prst="rect">
            <a:avLst/>
          </a:prstGeom>
          <a:noFill/>
          <a:ln>
            <a:noFill/>
          </a:ln>
        </p:spPr>
      </p:pic>
      <p:pic>
        <p:nvPicPr>
          <p:cNvPr id="182" name="Google Shape;182;p29"/>
          <p:cNvPicPr preferRelativeResize="0"/>
          <p:nvPr/>
        </p:nvPicPr>
        <p:blipFill>
          <a:blip r:embed="rId4">
            <a:alphaModFix/>
          </a:blip>
          <a:stretch>
            <a:fillRect/>
          </a:stretch>
        </p:blipFill>
        <p:spPr>
          <a:xfrm>
            <a:off x="311700" y="1808200"/>
            <a:ext cx="2988950" cy="311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251200" y="475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&amp; Goals</a:t>
            </a:r>
            <a:endParaRPr/>
          </a:p>
        </p:txBody>
      </p:sp>
      <p:sp>
        <p:nvSpPr>
          <p:cNvPr id="188" name="Google Shape;188;p30"/>
          <p:cNvSpPr txBox="1"/>
          <p:nvPr>
            <p:ph idx="1" type="body"/>
          </p:nvPr>
        </p:nvSpPr>
        <p:spPr>
          <a:xfrm>
            <a:off x="352050" y="1142375"/>
            <a:ext cx="6219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000000"/>
                </a:solidFill>
              </a:rPr>
              <a:t>Week 1</a:t>
            </a:r>
            <a:r>
              <a:rPr b="1" lang="en" sz="2400">
                <a:solidFill>
                  <a:srgbClr val="000000"/>
                </a:solidFill>
              </a:rPr>
              <a:t>:</a:t>
            </a:r>
            <a:r>
              <a:rPr b="1" lang="en">
                <a:solidFill>
                  <a:srgbClr val="000000"/>
                </a:solidFill>
              </a:rPr>
              <a:t> </a:t>
            </a:r>
            <a:r>
              <a:rPr lang="en">
                <a:solidFill>
                  <a:schemeClr val="dk2"/>
                </a:solidFill>
                <a:latin typeface="Raleway"/>
                <a:ea typeface="Raleway"/>
                <a:cs typeface="Raleway"/>
                <a:sym typeface="Raleway"/>
              </a:rPr>
              <a:t>fully integrated front and back end with both models</a:t>
            </a:r>
            <a:endParaRPr>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15000"/>
              </a:lnSpc>
              <a:spcBef>
                <a:spcPts val="0"/>
              </a:spcBef>
              <a:spcAft>
                <a:spcPts val="0"/>
              </a:spcAft>
              <a:buNone/>
            </a:pPr>
            <a:r>
              <a:rPr b="1" lang="en" sz="2200">
                <a:solidFill>
                  <a:srgbClr val="000000"/>
                </a:solidFill>
              </a:rPr>
              <a:t>Week 2: </a:t>
            </a:r>
            <a:r>
              <a:rPr lang="en">
                <a:solidFill>
                  <a:schemeClr val="dk2"/>
                </a:solidFill>
                <a:latin typeface="Raleway"/>
                <a:ea typeface="Raleway"/>
                <a:cs typeface="Raleway"/>
                <a:sym typeface="Raleway"/>
              </a:rPr>
              <a:t>client required features: profanity filter, erase search history (non-personalized), customizable word set</a:t>
            </a:r>
            <a:endParaRPr>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15000"/>
              </a:lnSpc>
              <a:spcBef>
                <a:spcPts val="0"/>
              </a:spcBef>
              <a:spcAft>
                <a:spcPts val="0"/>
              </a:spcAft>
              <a:buNone/>
            </a:pPr>
            <a:r>
              <a:rPr b="1" lang="en" sz="2200">
                <a:solidFill>
                  <a:srgbClr val="000000"/>
                </a:solidFill>
              </a:rPr>
              <a:t>Week 3:</a:t>
            </a:r>
            <a:r>
              <a:rPr b="1" lang="en">
                <a:solidFill>
                  <a:srgbClr val="000000"/>
                </a:solidFill>
              </a:rPr>
              <a:t> </a:t>
            </a:r>
            <a:r>
              <a:rPr lang="en">
                <a:solidFill>
                  <a:schemeClr val="dk2"/>
                </a:solidFill>
                <a:latin typeface="Raleway"/>
                <a:ea typeface="Raleway"/>
                <a:cs typeface="Raleway"/>
                <a:sym typeface="Raleway"/>
              </a:rPr>
              <a:t>polished final product, more models with greater capabilities</a:t>
            </a:r>
            <a:endParaRPr b="1">
              <a:solidFill>
                <a:srgbClr val="000000"/>
              </a:solidFill>
            </a:endParaRPr>
          </a:p>
        </p:txBody>
      </p:sp>
      <p:pic>
        <p:nvPicPr>
          <p:cNvPr id="189" name="Google Shape;189;p30"/>
          <p:cNvPicPr preferRelativeResize="0"/>
          <p:nvPr/>
        </p:nvPicPr>
        <p:blipFill>
          <a:blip r:embed="rId3">
            <a:alphaModFix/>
          </a:blip>
          <a:stretch>
            <a:fillRect/>
          </a:stretch>
        </p:blipFill>
        <p:spPr>
          <a:xfrm>
            <a:off x="6686850" y="2973506"/>
            <a:ext cx="2145451" cy="2015544"/>
          </a:xfrm>
          <a:prstGeom prst="rect">
            <a:avLst/>
          </a:prstGeom>
          <a:noFill/>
          <a:ln>
            <a:noFill/>
          </a:ln>
        </p:spPr>
      </p:pic>
      <p:pic>
        <p:nvPicPr>
          <p:cNvPr id="190" name="Google Shape;190;p30"/>
          <p:cNvPicPr preferRelativeResize="0"/>
          <p:nvPr/>
        </p:nvPicPr>
        <p:blipFill>
          <a:blip r:embed="rId4">
            <a:alphaModFix/>
          </a:blip>
          <a:stretch>
            <a:fillRect/>
          </a:stretch>
        </p:blipFill>
        <p:spPr>
          <a:xfrm>
            <a:off x="6686850" y="328750"/>
            <a:ext cx="2291900" cy="2051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4" name="Shape 194"/>
        <p:cNvGrpSpPr/>
        <p:nvPr/>
      </p:nvGrpSpPr>
      <p:grpSpPr>
        <a:xfrm>
          <a:off x="0" y="0"/>
          <a:ext cx="0" cy="0"/>
          <a:chOff x="0" y="0"/>
          <a:chExt cx="0" cy="0"/>
        </a:xfrm>
      </p:grpSpPr>
      <p:sp>
        <p:nvSpPr>
          <p:cNvPr id="195" name="Google Shape;195;p31"/>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TabX: 2.1</a:t>
            </a:r>
            <a:endParaRPr/>
          </a:p>
        </p:txBody>
      </p:sp>
      <p:sp>
        <p:nvSpPr>
          <p:cNvPr id="196" name="Google Shape;196;p31"/>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assistant plug-in for browsers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World Needs a Writing Assistant</a:t>
            </a:r>
            <a:endParaRPr/>
          </a:p>
        </p:txBody>
      </p:sp>
      <p:sp>
        <p:nvSpPr>
          <p:cNvPr id="65" name="Google Shape;65;p14"/>
          <p:cNvSpPr txBox="1"/>
          <p:nvPr>
            <p:ph idx="1" type="body"/>
          </p:nvPr>
        </p:nvSpPr>
        <p:spPr>
          <a:xfrm>
            <a:off x="174350" y="1139900"/>
            <a:ext cx="511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6" name="Google Shape;66;p14"/>
          <p:cNvPicPr preferRelativeResize="0"/>
          <p:nvPr/>
        </p:nvPicPr>
        <p:blipFill>
          <a:blip r:embed="rId3">
            <a:alphaModFix/>
          </a:blip>
          <a:stretch>
            <a:fillRect/>
          </a:stretch>
        </p:blipFill>
        <p:spPr>
          <a:xfrm>
            <a:off x="372175" y="1068422"/>
            <a:ext cx="4919576" cy="1765134"/>
          </a:xfrm>
          <a:prstGeom prst="rect">
            <a:avLst/>
          </a:prstGeom>
          <a:noFill/>
          <a:ln>
            <a:noFill/>
          </a:ln>
        </p:spPr>
      </p:pic>
      <p:pic>
        <p:nvPicPr>
          <p:cNvPr id="67" name="Google Shape;67;p14"/>
          <p:cNvPicPr preferRelativeResize="0"/>
          <p:nvPr/>
        </p:nvPicPr>
        <p:blipFill rotWithShape="1">
          <a:blip r:embed="rId4">
            <a:alphaModFix/>
          </a:blip>
          <a:srcRect b="50409" l="0" r="0" t="0"/>
          <a:stretch/>
        </p:blipFill>
        <p:spPr>
          <a:xfrm>
            <a:off x="3297275" y="3194868"/>
            <a:ext cx="5117400" cy="17068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77625" y="43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a:t>
            </a:r>
            <a:r>
              <a:rPr lang="en"/>
              <a:t>lient</a:t>
            </a:r>
            <a:endParaRPr/>
          </a:p>
        </p:txBody>
      </p:sp>
      <p:pic>
        <p:nvPicPr>
          <p:cNvPr id="202" name="Google Shape;202;p32"/>
          <p:cNvPicPr preferRelativeResize="0"/>
          <p:nvPr/>
        </p:nvPicPr>
        <p:blipFill>
          <a:blip r:embed="rId3">
            <a:alphaModFix/>
          </a:blip>
          <a:stretch>
            <a:fillRect/>
          </a:stretch>
        </p:blipFill>
        <p:spPr>
          <a:xfrm>
            <a:off x="4340722" y="239750"/>
            <a:ext cx="4112875" cy="2789200"/>
          </a:xfrm>
          <a:prstGeom prst="rect">
            <a:avLst/>
          </a:prstGeom>
          <a:noFill/>
          <a:ln>
            <a:noFill/>
          </a:ln>
        </p:spPr>
      </p:pic>
      <p:pic>
        <p:nvPicPr>
          <p:cNvPr id="203" name="Google Shape;203;p32"/>
          <p:cNvPicPr preferRelativeResize="0"/>
          <p:nvPr/>
        </p:nvPicPr>
        <p:blipFill>
          <a:blip r:embed="rId4">
            <a:alphaModFix/>
          </a:blip>
          <a:stretch>
            <a:fillRect/>
          </a:stretch>
        </p:blipFill>
        <p:spPr>
          <a:xfrm>
            <a:off x="544157" y="1332050"/>
            <a:ext cx="2880894" cy="3728200"/>
          </a:xfrm>
          <a:prstGeom prst="rect">
            <a:avLst/>
          </a:prstGeom>
          <a:noFill/>
          <a:ln>
            <a:noFill/>
          </a:ln>
        </p:spPr>
      </p:pic>
      <p:pic>
        <p:nvPicPr>
          <p:cNvPr id="204" name="Google Shape;204;p32"/>
          <p:cNvPicPr preferRelativeResize="0"/>
          <p:nvPr/>
        </p:nvPicPr>
        <p:blipFill>
          <a:blip r:embed="rId5">
            <a:alphaModFix/>
          </a:blip>
          <a:stretch>
            <a:fillRect/>
          </a:stretch>
        </p:blipFill>
        <p:spPr>
          <a:xfrm>
            <a:off x="5238689" y="3380000"/>
            <a:ext cx="2594504" cy="1680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2165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 Update</a:t>
            </a:r>
            <a:endParaRPr/>
          </a:p>
        </p:txBody>
      </p:sp>
      <p:sp>
        <p:nvSpPr>
          <p:cNvPr id="210" name="Google Shape;210;p33"/>
          <p:cNvSpPr txBox="1"/>
          <p:nvPr>
            <p:ph idx="1" type="body"/>
          </p:nvPr>
        </p:nvSpPr>
        <p:spPr>
          <a:xfrm>
            <a:off x="311700" y="961900"/>
            <a:ext cx="5727900" cy="39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rgbClr val="000000"/>
                </a:solidFill>
                <a:latin typeface="Raleway"/>
                <a:ea typeface="Raleway"/>
                <a:cs typeface="Raleway"/>
                <a:sym typeface="Raleway"/>
              </a:rPr>
              <a:t>Front-end</a:t>
            </a:r>
            <a:endParaRPr b="1" sz="2400" u="sng">
              <a:solidFill>
                <a:srgbClr val="000000"/>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a:solidFill>
                  <a:srgbClr val="000000"/>
                </a:solidFill>
              </a:rPr>
              <a:t>Created an interface with the backend</a:t>
            </a:r>
            <a:endParaRPr b="1" sz="2400" u="sng">
              <a:solidFill>
                <a:srgbClr val="000000"/>
              </a:solidFill>
              <a:latin typeface="Raleway"/>
              <a:ea typeface="Raleway"/>
              <a:cs typeface="Raleway"/>
              <a:sym typeface="Raleway"/>
            </a:endParaRPr>
          </a:p>
          <a:p>
            <a:pPr indent="0" lvl="0" marL="0" rtl="0" algn="l">
              <a:spcBef>
                <a:spcPts val="1600"/>
              </a:spcBef>
              <a:spcAft>
                <a:spcPts val="0"/>
              </a:spcAft>
              <a:buClr>
                <a:schemeClr val="dk2"/>
              </a:buClr>
              <a:buSzPts val="1100"/>
              <a:buFont typeface="Arial"/>
              <a:buNone/>
            </a:pPr>
            <a:r>
              <a:rPr lang="en">
                <a:solidFill>
                  <a:srgbClr val="000000"/>
                </a:solidFill>
              </a:rPr>
              <a:t>Integration of models</a:t>
            </a:r>
            <a:endParaRPr>
              <a:solidFill>
                <a:srgbClr val="000000"/>
              </a:solidFill>
            </a:endParaRPr>
          </a:p>
          <a:p>
            <a:pPr indent="0" lvl="0" marL="0" rtl="0" algn="l">
              <a:spcBef>
                <a:spcPts val="0"/>
              </a:spcBef>
              <a:spcAft>
                <a:spcPts val="0"/>
              </a:spcAft>
              <a:buNone/>
            </a:pPr>
            <a:r>
              <a:t/>
            </a:r>
            <a:endParaRPr>
              <a:solidFill>
                <a:srgbClr val="000000"/>
              </a:solidFill>
              <a:latin typeface="Raleway"/>
              <a:ea typeface="Raleway"/>
              <a:cs typeface="Raleway"/>
              <a:sym typeface="Raleway"/>
            </a:endParaRPr>
          </a:p>
          <a:p>
            <a:pPr indent="0" lvl="0" marL="0" rtl="0" algn="l">
              <a:spcBef>
                <a:spcPts val="0"/>
              </a:spcBef>
              <a:spcAft>
                <a:spcPts val="0"/>
              </a:spcAft>
              <a:buNone/>
            </a:pPr>
            <a:r>
              <a:rPr b="1" lang="en" sz="2400" u="sng">
                <a:solidFill>
                  <a:srgbClr val="000000"/>
                </a:solidFill>
                <a:latin typeface="Raleway"/>
                <a:ea typeface="Raleway"/>
                <a:cs typeface="Raleway"/>
                <a:sym typeface="Raleway"/>
              </a:rPr>
              <a:t>Back-end</a:t>
            </a:r>
            <a:endParaRPr b="1" sz="2400" u="sng">
              <a:solidFill>
                <a:srgbClr val="000000"/>
              </a:solidFill>
              <a:latin typeface="Raleway"/>
              <a:ea typeface="Raleway"/>
              <a:cs typeface="Raleway"/>
              <a:sym typeface="Raleway"/>
            </a:endParaRPr>
          </a:p>
          <a:p>
            <a:pPr indent="0" lvl="0" marL="0" rtl="0" algn="l">
              <a:spcBef>
                <a:spcPts val="0"/>
              </a:spcBef>
              <a:spcAft>
                <a:spcPts val="0"/>
              </a:spcAft>
              <a:buNone/>
            </a:pPr>
            <a:r>
              <a:rPr lang="en">
                <a:solidFill>
                  <a:srgbClr val="000000"/>
                </a:solidFill>
              </a:rPr>
              <a:t>Implemented/improved functional word prediction &amp; completion models</a:t>
            </a:r>
            <a:endParaRPr>
              <a:solidFill>
                <a:srgbClr val="000000"/>
              </a:solidFill>
            </a:endParaRPr>
          </a:p>
          <a:p>
            <a:pPr indent="0" lvl="0" marL="0" rtl="0" algn="l">
              <a:spcBef>
                <a:spcPts val="0"/>
              </a:spcBef>
              <a:spcAft>
                <a:spcPts val="0"/>
              </a:spcAft>
              <a:buNone/>
            </a:pPr>
            <a:r>
              <a:t/>
            </a:r>
            <a:endParaRPr b="1" sz="2400" u="sng">
              <a:solidFill>
                <a:srgbClr val="000000"/>
              </a:solidFill>
              <a:latin typeface="Raleway"/>
              <a:ea typeface="Raleway"/>
              <a:cs typeface="Raleway"/>
              <a:sym typeface="Raleway"/>
            </a:endParaRPr>
          </a:p>
          <a:p>
            <a:pPr indent="0" lvl="0" marL="0" rtl="0" algn="l">
              <a:spcBef>
                <a:spcPts val="0"/>
              </a:spcBef>
              <a:spcAft>
                <a:spcPts val="0"/>
              </a:spcAft>
              <a:buNone/>
            </a:pPr>
            <a:r>
              <a:rPr b="1" lang="en" sz="2400" u="sng">
                <a:solidFill>
                  <a:srgbClr val="000000"/>
                </a:solidFill>
                <a:latin typeface="Raleway"/>
                <a:ea typeface="Raleway"/>
                <a:cs typeface="Raleway"/>
                <a:sym typeface="Raleway"/>
              </a:rPr>
              <a:t>Challenges</a:t>
            </a:r>
            <a:endParaRPr>
              <a:solidFill>
                <a:srgbClr val="000000"/>
              </a:solidFill>
            </a:endParaRPr>
          </a:p>
          <a:p>
            <a:pPr indent="0" lvl="0" marL="0" rtl="0" algn="l">
              <a:spcBef>
                <a:spcPts val="0"/>
              </a:spcBef>
              <a:spcAft>
                <a:spcPts val="0"/>
              </a:spcAft>
              <a:buNone/>
            </a:pPr>
            <a:r>
              <a:rPr lang="en">
                <a:solidFill>
                  <a:srgbClr val="000000"/>
                </a:solidFill>
              </a:rPr>
              <a:t>Conforming to Chrome</a:t>
            </a:r>
            <a:endParaRPr>
              <a:solidFill>
                <a:srgbClr val="000000"/>
              </a:solidFill>
            </a:endParaRPr>
          </a:p>
        </p:txBody>
      </p:sp>
      <p:pic>
        <p:nvPicPr>
          <p:cNvPr id="211" name="Google Shape;211;p33"/>
          <p:cNvPicPr preferRelativeResize="0"/>
          <p:nvPr/>
        </p:nvPicPr>
        <p:blipFill>
          <a:blip r:embed="rId3">
            <a:alphaModFix/>
          </a:blip>
          <a:stretch>
            <a:fillRect/>
          </a:stretch>
        </p:blipFill>
        <p:spPr>
          <a:xfrm>
            <a:off x="5783550" y="384175"/>
            <a:ext cx="3105474" cy="1899500"/>
          </a:xfrm>
          <a:prstGeom prst="rect">
            <a:avLst/>
          </a:prstGeom>
          <a:noFill/>
          <a:ln>
            <a:noFill/>
          </a:ln>
        </p:spPr>
      </p:pic>
      <p:pic>
        <p:nvPicPr>
          <p:cNvPr id="212" name="Google Shape;212;p33"/>
          <p:cNvPicPr preferRelativeResize="0"/>
          <p:nvPr/>
        </p:nvPicPr>
        <p:blipFill>
          <a:blip r:embed="rId4">
            <a:alphaModFix/>
          </a:blip>
          <a:stretch>
            <a:fillRect/>
          </a:stretch>
        </p:blipFill>
        <p:spPr>
          <a:xfrm>
            <a:off x="6177938" y="2824250"/>
            <a:ext cx="2162575" cy="2162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6" name="Shape 216"/>
        <p:cNvGrpSpPr/>
        <p:nvPr/>
      </p:nvGrpSpPr>
      <p:grpSpPr>
        <a:xfrm>
          <a:off x="0" y="0"/>
          <a:ext cx="0" cy="0"/>
          <a:chOff x="0" y="0"/>
          <a:chExt cx="0" cy="0"/>
        </a:xfrm>
      </p:grpSpPr>
      <p:sp>
        <p:nvSpPr>
          <p:cNvPr id="217" name="Google Shape;217;p34"/>
          <p:cNvSpPr txBox="1"/>
          <p:nvPr/>
        </p:nvSpPr>
        <p:spPr>
          <a:xfrm>
            <a:off x="564975" y="4236225"/>
            <a:ext cx="80874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18" name="Google Shape;218;p34"/>
          <p:cNvGraphicFramePr/>
          <p:nvPr/>
        </p:nvGraphicFramePr>
        <p:xfrm>
          <a:off x="-12" y="612995"/>
          <a:ext cx="3000000" cy="3000000"/>
        </p:xfrm>
        <a:graphic>
          <a:graphicData uri="http://schemas.openxmlformats.org/drawingml/2006/table">
            <a:tbl>
              <a:tblPr>
                <a:noFill/>
                <a:tableStyleId>{44CEB8BE-EC76-4076-8C87-B36C41CEC34A}</a:tableStyleId>
              </a:tblPr>
              <a:tblGrid>
                <a:gridCol w="955675"/>
                <a:gridCol w="2819275"/>
                <a:gridCol w="3135800"/>
                <a:gridCol w="2233250"/>
              </a:tblGrid>
              <a:tr h="460825">
                <a:tc>
                  <a:txBody>
                    <a:bodyPr>
                      <a:noAutofit/>
                    </a:bodyPr>
                    <a:lstStyle/>
                    <a:p>
                      <a:pPr indent="0" lvl="0" marL="0" rtl="0" algn="ctr">
                        <a:spcBef>
                          <a:spcPts val="0"/>
                        </a:spcBef>
                        <a:spcAft>
                          <a:spcPts val="0"/>
                        </a:spcAft>
                        <a:buNone/>
                      </a:pPr>
                      <a:r>
                        <a:t/>
                      </a:r>
                      <a:endParaRPr sz="1200">
                        <a:latin typeface="Raleway"/>
                        <a:ea typeface="Raleway"/>
                        <a:cs typeface="Raleway"/>
                        <a:sym typeface="Raleway"/>
                      </a:endParaRPr>
                    </a:p>
                  </a:txBody>
                  <a:tcPr marT="91425" marB="91425" marR="91425" marL="91425"/>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2.2</a:t>
                      </a:r>
                      <a:endParaRPr b="1">
                        <a:latin typeface="Raleway"/>
                        <a:ea typeface="Raleway"/>
                        <a:cs typeface="Raleway"/>
                        <a:sym typeface="Raleway"/>
                      </a:endParaRPr>
                    </a:p>
                  </a:txBody>
                  <a:tcPr marT="91425" marB="91425" marR="91425" marL="91425"/>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3.1</a:t>
                      </a:r>
                      <a:endParaRPr b="1">
                        <a:latin typeface="Raleway"/>
                        <a:ea typeface="Raleway"/>
                        <a:cs typeface="Raleway"/>
                        <a:sym typeface="Raleway"/>
                      </a:endParaRPr>
                    </a:p>
                  </a:txBody>
                  <a:tcPr marT="91425" marB="91425" marR="91425" marL="91425"/>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3.2</a:t>
                      </a:r>
                      <a:endParaRPr b="1">
                        <a:latin typeface="Raleway"/>
                        <a:ea typeface="Raleway"/>
                        <a:cs typeface="Raleway"/>
                        <a:sym typeface="Raleway"/>
                      </a:endParaRPr>
                    </a:p>
                  </a:txBody>
                  <a:tcPr marT="91425" marB="91425" marR="91425" marL="91425"/>
                </a:tc>
              </a:tr>
              <a:tr h="2043650">
                <a:tc>
                  <a:txBody>
                    <a:bodyPr>
                      <a:noAutofit/>
                    </a:bodyPr>
                    <a:lstStyle/>
                    <a:p>
                      <a:pPr indent="0" lvl="0" marL="0" rtl="0" algn="ctr">
                        <a:spcBef>
                          <a:spcPts val="0"/>
                        </a:spcBef>
                        <a:spcAft>
                          <a:spcPts val="0"/>
                        </a:spcAft>
                        <a:buNone/>
                      </a:pPr>
                      <a:r>
                        <a:rPr b="1" lang="en">
                          <a:latin typeface="Raleway"/>
                          <a:ea typeface="Raleway"/>
                          <a:cs typeface="Raleway"/>
                          <a:sym typeface="Raleway"/>
                        </a:rPr>
                        <a:t>Khayyon</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Create the another display method for suggestions as a bar instead of a table</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I</a:t>
                      </a:r>
                      <a:r>
                        <a:rPr lang="en" sz="1300">
                          <a:latin typeface="Source Sans Pro"/>
                          <a:ea typeface="Source Sans Pro"/>
                          <a:cs typeface="Source Sans Pro"/>
                          <a:sym typeface="Source Sans Pro"/>
                        </a:rPr>
                        <a:t>mprove accessibility by developing means to set </a:t>
                      </a:r>
                      <a:r>
                        <a:rPr lang="en" sz="1300">
                          <a:latin typeface="Source Sans Pro"/>
                          <a:ea typeface="Source Sans Pro"/>
                          <a:cs typeface="Source Sans Pro"/>
                          <a:sym typeface="Source Sans Pro"/>
                        </a:rPr>
                        <a:t>font size and color of suggestions and how they presented</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Clr>
                          <a:schemeClr val="dk2"/>
                        </a:buClr>
                        <a:buSzPts val="1100"/>
                        <a:buFont typeface="Arial"/>
                        <a:buNone/>
                      </a:pPr>
                      <a:r>
                        <a:rPr lang="en" sz="1300">
                          <a:solidFill>
                            <a:srgbClr val="2D3B45"/>
                          </a:solidFill>
                          <a:latin typeface="Source Sans Pro"/>
                          <a:ea typeface="Source Sans Pro"/>
                          <a:cs typeface="Source Sans Pro"/>
                          <a:sym typeface="Source Sans Pro"/>
                        </a:rPr>
                        <a:t>R</a:t>
                      </a:r>
                      <a:r>
                        <a:rPr lang="en" sz="1300">
                          <a:solidFill>
                            <a:srgbClr val="2D3B45"/>
                          </a:solidFill>
                          <a:latin typeface="Source Sans Pro"/>
                          <a:ea typeface="Source Sans Pro"/>
                          <a:cs typeface="Source Sans Pro"/>
                          <a:sym typeface="Source Sans Pro"/>
                        </a:rPr>
                        <a:t>efactor/remove accessibility features and UI display methods  based on UI feedback</a:t>
                      </a:r>
                      <a:endParaRPr sz="1300">
                        <a:solidFill>
                          <a:srgbClr val="2D3B45"/>
                        </a:solidFill>
                        <a:latin typeface="Source Sans Pro"/>
                        <a:ea typeface="Source Sans Pro"/>
                        <a:cs typeface="Source Sans Pro"/>
                        <a:sym typeface="Source Sans Pro"/>
                      </a:endParaRPr>
                    </a:p>
                    <a:p>
                      <a:pPr indent="0" lvl="0" marL="0" rtl="0" algn="l">
                        <a:spcBef>
                          <a:spcPts val="1300"/>
                        </a:spcBef>
                        <a:spcAft>
                          <a:spcPts val="0"/>
                        </a:spcAft>
                        <a:buNone/>
                      </a:pPr>
                      <a:r>
                        <a:rPr lang="en" sz="1300">
                          <a:solidFill>
                            <a:srgbClr val="2D3B45"/>
                          </a:solidFill>
                          <a:latin typeface="Source Sans Pro"/>
                          <a:ea typeface="Source Sans Pro"/>
                          <a:cs typeface="Source Sans Pro"/>
                          <a:sym typeface="Source Sans Pro"/>
                        </a:rPr>
                        <a:t>Apply filters to what text fields we do not want the extension to provide suggestion/predictions (password fields)</a:t>
                      </a:r>
                      <a:endParaRPr sz="1300">
                        <a:solidFill>
                          <a:srgbClr val="2D3B45"/>
                        </a:solidFill>
                        <a:latin typeface="Source Sans Pro"/>
                        <a:ea typeface="Source Sans Pro"/>
                        <a:cs typeface="Source Sans Pro"/>
                        <a:sym typeface="Source Sans Pro"/>
                      </a:endParaRPr>
                    </a:p>
                    <a:p>
                      <a:pPr indent="0" lvl="0" marL="0" rtl="0" algn="l">
                        <a:spcBef>
                          <a:spcPts val="1300"/>
                        </a:spcBef>
                        <a:spcAft>
                          <a:spcPts val="0"/>
                        </a:spcAft>
                        <a:buClr>
                          <a:schemeClr val="dk2"/>
                        </a:buClr>
                        <a:buSzPts val="1100"/>
                        <a:buFont typeface="Arial"/>
                        <a:buNone/>
                      </a:pPr>
                      <a:r>
                        <a:rPr lang="en" sz="1300">
                          <a:solidFill>
                            <a:schemeClr val="dk2"/>
                          </a:solidFill>
                          <a:latin typeface="Source Sans Pro"/>
                          <a:ea typeface="Source Sans Pro"/>
                          <a:cs typeface="Source Sans Pro"/>
                          <a:sym typeface="Source Sans Pro"/>
                        </a:rPr>
                        <a:t>Create UI logic as needed for other writing assistant services</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Bug Hunting </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Update and finalize README.md file in the repo</a:t>
                      </a:r>
                      <a:endParaRPr sz="1300">
                        <a:latin typeface="Source Sans Pro"/>
                        <a:ea typeface="Source Sans Pro"/>
                        <a:cs typeface="Source Sans Pro"/>
                        <a:sym typeface="Source Sans Pro"/>
                      </a:endParaRPr>
                    </a:p>
                  </a:txBody>
                  <a:tcPr marT="91425" marB="91425" marR="91425" marL="91425"/>
                </a:tc>
              </a:tr>
              <a:tr h="2026025">
                <a:tc>
                  <a:txBody>
                    <a:bodyPr>
                      <a:noAutofit/>
                    </a:bodyPr>
                    <a:lstStyle/>
                    <a:p>
                      <a:pPr indent="0" lvl="0" marL="0" rtl="0" algn="ctr">
                        <a:spcBef>
                          <a:spcPts val="0"/>
                        </a:spcBef>
                        <a:spcAft>
                          <a:spcPts val="0"/>
                        </a:spcAft>
                        <a:buNone/>
                      </a:pPr>
                      <a:r>
                        <a:rPr b="1" lang="en">
                          <a:latin typeface="Raleway"/>
                          <a:ea typeface="Raleway"/>
                          <a:cs typeface="Raleway"/>
                          <a:sym typeface="Raleway"/>
                        </a:rPr>
                        <a:t>Miguel</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Polish up tabular suggestions display for word completion  for consistent display across different websites</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Create UI logic for word prediction and make it seamless with UI logic for word completion</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Refactor by removing duplicate code, consistent styling, and creating more modular scripts, each with a single responsibility.</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Create settings for TabX to allow users to pick what writing assistant services they want</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Finalize instructional material on how to use TabX</a:t>
                      </a:r>
                      <a:endParaRPr sz="1300">
                        <a:latin typeface="Source Sans Pro"/>
                        <a:ea typeface="Source Sans Pro"/>
                        <a:cs typeface="Source Sans Pro"/>
                        <a:sym typeface="Source Sans Pro"/>
                      </a:endParaRPr>
                    </a:p>
                    <a:p>
                      <a:pPr indent="0" lvl="0" marL="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Clr>
                          <a:schemeClr val="dk2"/>
                        </a:buClr>
                        <a:buSzPts val="1100"/>
                        <a:buFont typeface="Arial"/>
                        <a:buNone/>
                      </a:pPr>
                      <a:r>
                        <a:rPr lang="en" sz="1300">
                          <a:solidFill>
                            <a:schemeClr val="dk2"/>
                          </a:solidFill>
                          <a:latin typeface="Source Sans Pro"/>
                          <a:ea typeface="Source Sans Pro"/>
                          <a:cs typeface="Source Sans Pro"/>
                          <a:sym typeface="Source Sans Pro"/>
                        </a:rPr>
                        <a:t>General code cleaning and documentation</a:t>
                      </a:r>
                      <a:endParaRPr sz="1300">
                        <a:latin typeface="Source Sans Pro"/>
                        <a:ea typeface="Source Sans Pro"/>
                        <a:cs typeface="Source Sans Pro"/>
                        <a:sym typeface="Source Sans Pro"/>
                      </a:endParaRPr>
                    </a:p>
                  </a:txBody>
                  <a:tcPr marT="91425" marB="91425" marR="91425" marL="91425"/>
                </a:tc>
              </a:tr>
            </a:tbl>
          </a:graphicData>
        </a:graphic>
      </p:graphicFrame>
      <p:sp>
        <p:nvSpPr>
          <p:cNvPr id="219" name="Google Shape;219;p34"/>
          <p:cNvSpPr txBox="1"/>
          <p:nvPr/>
        </p:nvSpPr>
        <p:spPr>
          <a:xfrm>
            <a:off x="188575" y="0"/>
            <a:ext cx="24150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Front-end Plan</a:t>
            </a:r>
            <a:endParaRPr b="1" sz="24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3" name="Shape 223"/>
        <p:cNvGrpSpPr/>
        <p:nvPr/>
      </p:nvGrpSpPr>
      <p:grpSpPr>
        <a:xfrm>
          <a:off x="0" y="0"/>
          <a:ext cx="0" cy="0"/>
          <a:chOff x="0" y="0"/>
          <a:chExt cx="0" cy="0"/>
        </a:xfrm>
      </p:grpSpPr>
      <p:graphicFrame>
        <p:nvGraphicFramePr>
          <p:cNvPr id="224" name="Google Shape;224;p35"/>
          <p:cNvGraphicFramePr/>
          <p:nvPr/>
        </p:nvGraphicFramePr>
        <p:xfrm>
          <a:off x="0" y="598295"/>
          <a:ext cx="3000000" cy="3000000"/>
        </p:xfrm>
        <a:graphic>
          <a:graphicData uri="http://schemas.openxmlformats.org/drawingml/2006/table">
            <a:tbl>
              <a:tblPr>
                <a:noFill/>
                <a:tableStyleId>{44CEB8BE-EC76-4076-8C87-B36C41CEC34A}</a:tableStyleId>
              </a:tblPr>
              <a:tblGrid>
                <a:gridCol w="920550"/>
                <a:gridCol w="3085900"/>
                <a:gridCol w="2899350"/>
                <a:gridCol w="2238175"/>
              </a:tblGrid>
              <a:tr h="391525">
                <a:tc>
                  <a:txBody>
                    <a:bodyPr>
                      <a:noAutofit/>
                    </a:bodyPr>
                    <a:lstStyle/>
                    <a:p>
                      <a:pPr indent="0" lvl="0" marL="0" rtl="0" algn="l">
                        <a:spcBef>
                          <a:spcPts val="0"/>
                        </a:spcBef>
                        <a:spcAft>
                          <a:spcPts val="0"/>
                        </a:spcAft>
                        <a:buNone/>
                      </a:pPr>
                      <a:r>
                        <a:t/>
                      </a:r>
                      <a:endParaRPr b="1">
                        <a:latin typeface="Raleway"/>
                        <a:ea typeface="Raleway"/>
                        <a:cs typeface="Raleway"/>
                        <a:sym typeface="Raleway"/>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2.2</a:t>
                      </a:r>
                      <a:endParaRPr b="1" sz="1200">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3.1</a:t>
                      </a:r>
                      <a:endParaRPr b="1" sz="1200">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latin typeface="Raleway"/>
                          <a:ea typeface="Raleway"/>
                          <a:cs typeface="Raleway"/>
                          <a:sym typeface="Raleway"/>
                        </a:rPr>
                        <a:t>Presentation 3.2</a:t>
                      </a:r>
                      <a:endParaRPr b="1">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09250">
                <a:tc>
                  <a:txBody>
                    <a:bodyPr>
                      <a:noAutofit/>
                    </a:bodyPr>
                    <a:lstStyle/>
                    <a:p>
                      <a:pPr indent="0" lvl="0" marL="0" rtl="0" algn="ctr">
                        <a:spcBef>
                          <a:spcPts val="0"/>
                        </a:spcBef>
                        <a:spcAft>
                          <a:spcPts val="0"/>
                        </a:spcAft>
                        <a:buNone/>
                      </a:pPr>
                      <a:r>
                        <a:rPr b="1" lang="en">
                          <a:latin typeface="Raleway"/>
                          <a:ea typeface="Raleway"/>
                          <a:cs typeface="Raleway"/>
                          <a:sym typeface="Raleway"/>
                        </a:rPr>
                        <a:t>Mishig</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JS API to the word prediction model</a:t>
                      </a:r>
                      <a:endParaRPr sz="1300">
                        <a:solidFill>
                          <a:schemeClr val="dk2"/>
                        </a:solidFill>
                        <a:latin typeface="Source Sans Pro"/>
                        <a:ea typeface="Source Sans Pro"/>
                        <a:cs typeface="Source Sans Pro"/>
                        <a:sym typeface="Source Sans Pro"/>
                      </a:endParaRPr>
                    </a:p>
                    <a:p>
                      <a:pPr indent="0" lvl="0" marL="914400" rtl="0" algn="l">
                        <a:spcBef>
                          <a:spcPts val="0"/>
                        </a:spcBef>
                        <a:spcAft>
                          <a:spcPts val="0"/>
                        </a:spcAft>
                        <a:buClr>
                          <a:schemeClr val="dk2"/>
                        </a:buClr>
                        <a:buSzPts val="1100"/>
                        <a:buFont typeface="Arial"/>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Integrate word prediction model with front-end</a:t>
                      </a:r>
                      <a:endParaRPr sz="13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Optimize word prediction model inference speed</a:t>
                      </a:r>
                      <a:endParaRPr sz="1300">
                        <a:solidFill>
                          <a:schemeClr val="dk2"/>
                        </a:solidFill>
                        <a:latin typeface="Source Sans Pro"/>
                        <a:ea typeface="Source Sans Pro"/>
                        <a:cs typeface="Source Sans Pro"/>
                        <a:sym typeface="Source Sans Pro"/>
                      </a:endParaRPr>
                    </a:p>
                    <a:p>
                      <a:pPr indent="0" lvl="0" marL="914400" rtl="0" algn="l">
                        <a:spcBef>
                          <a:spcPts val="0"/>
                        </a:spcBef>
                        <a:spcAft>
                          <a:spcPts val="0"/>
                        </a:spcAft>
                        <a:buClr>
                          <a:schemeClr val="dk2"/>
                        </a:buClr>
                        <a:buSzPts val="1100"/>
                        <a:buFont typeface="Arial"/>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Train word prediction on bigger and more relevant dataset</a:t>
                      </a:r>
                      <a:endParaRPr sz="1300">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Refactor and test</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If time left, try for a stretch goal: new feature</a:t>
                      </a:r>
                      <a:endParaRPr sz="1300">
                        <a:solidFill>
                          <a:schemeClr val="dk2"/>
                        </a:solidFill>
                        <a:latin typeface="Source Sans Pro"/>
                        <a:ea typeface="Source Sans Pro"/>
                        <a:cs typeface="Source Sans Pro"/>
                        <a:sym typeface="Source Sans Pro"/>
                      </a:endParaRPr>
                    </a:p>
                  </a:txBody>
                  <a:tcPr marT="91425" marB="91425" marR="91425" marL="91425">
                    <a:lnT cap="flat" cmpd="sng" w="9525">
                      <a:solidFill>
                        <a:srgbClr val="9E9E9E"/>
                      </a:solidFill>
                      <a:prstDash val="solid"/>
                      <a:round/>
                      <a:headEnd len="sm" w="sm" type="none"/>
                      <a:tailEnd len="sm" w="sm" type="none"/>
                    </a:lnT>
                  </a:tcPr>
                </a:tc>
              </a:tr>
              <a:tr h="1484375">
                <a:tc>
                  <a:txBody>
                    <a:bodyPr>
                      <a:noAutofit/>
                    </a:bodyPr>
                    <a:lstStyle/>
                    <a:p>
                      <a:pPr indent="0" lvl="0" marL="0" rtl="0" algn="ctr">
                        <a:spcBef>
                          <a:spcPts val="0"/>
                        </a:spcBef>
                        <a:spcAft>
                          <a:spcPts val="0"/>
                        </a:spcAft>
                        <a:buNone/>
                      </a:pPr>
                      <a:r>
                        <a:rPr b="1" lang="en">
                          <a:latin typeface="Raleway"/>
                          <a:ea typeface="Raleway"/>
                          <a:cs typeface="Raleway"/>
                          <a:sym typeface="Raleway"/>
                        </a:rPr>
                        <a:t>Nicole</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I</a:t>
                      </a:r>
                      <a:r>
                        <a:rPr lang="en" sz="1300">
                          <a:latin typeface="Source Sans Pro"/>
                          <a:ea typeface="Source Sans Pro"/>
                          <a:cs typeface="Source Sans Pro"/>
                          <a:sym typeface="Source Sans Pro"/>
                        </a:rPr>
                        <a:t>ntegrate training for word prediction &amp; completion models</a:t>
                      </a:r>
                      <a:endParaRPr sz="1300">
                        <a:latin typeface="Source Sans Pro"/>
                        <a:ea typeface="Source Sans Pro"/>
                        <a:cs typeface="Source Sans Pro"/>
                        <a:sym typeface="Source Sans Pro"/>
                      </a:endParaRPr>
                    </a:p>
                    <a:p>
                      <a:pPr indent="0" lvl="0" marL="91440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A</a:t>
                      </a:r>
                      <a:r>
                        <a:rPr lang="en" sz="1300">
                          <a:solidFill>
                            <a:schemeClr val="dk2"/>
                          </a:solidFill>
                          <a:latin typeface="Source Sans Pro"/>
                          <a:ea typeface="Source Sans Pro"/>
                          <a:cs typeface="Source Sans Pro"/>
                          <a:sym typeface="Source Sans Pro"/>
                        </a:rPr>
                        <a:t>dd ability to customize word suggestion set</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Help organize user testing</a:t>
                      </a:r>
                      <a:endParaRPr sz="1300">
                        <a:solidFill>
                          <a:schemeClr val="dk2"/>
                        </a:solidFill>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latin typeface="Source Sans Pro"/>
                          <a:ea typeface="Source Sans Pro"/>
                          <a:cs typeface="Source Sans Pro"/>
                          <a:sym typeface="Source Sans Pro"/>
                        </a:rPr>
                        <a:t>Implement abbreviation expansion model and profanity filter</a:t>
                      </a:r>
                      <a:endParaRPr sz="1300">
                        <a:latin typeface="Source Sans Pro"/>
                        <a:ea typeface="Source Sans Pro"/>
                        <a:cs typeface="Source Sans Pro"/>
                        <a:sym typeface="Source Sans Pro"/>
                      </a:endParaRPr>
                    </a:p>
                    <a:p>
                      <a:pPr indent="0" lvl="0" marL="45720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Modify </a:t>
                      </a:r>
                      <a:r>
                        <a:rPr lang="en" sz="1300">
                          <a:latin typeface="Source Sans Pro"/>
                          <a:ea typeface="Source Sans Pro"/>
                          <a:cs typeface="Source Sans Pro"/>
                          <a:sym typeface="Source Sans Pro"/>
                        </a:rPr>
                        <a:t>back-end</a:t>
                      </a:r>
                      <a:r>
                        <a:rPr lang="en" sz="1300">
                          <a:latin typeface="Source Sans Pro"/>
                          <a:ea typeface="Source Sans Pro"/>
                          <a:cs typeface="Source Sans Pro"/>
                          <a:sym typeface="Source Sans Pro"/>
                        </a:rPr>
                        <a:t> models based on feedback from user testing</a:t>
                      </a:r>
                      <a:endParaRPr sz="1300">
                        <a:latin typeface="Source Sans Pro"/>
                        <a:ea typeface="Source Sans Pro"/>
                        <a:cs typeface="Source Sans Pro"/>
                        <a:sym typeface="Source Sans Pro"/>
                      </a:endParaRPr>
                    </a:p>
                    <a:p>
                      <a:pPr indent="0" lvl="0" marL="457200" rtl="0" algn="l">
                        <a:spcBef>
                          <a:spcPts val="0"/>
                        </a:spcBef>
                        <a:spcAft>
                          <a:spcPts val="0"/>
                        </a:spcAft>
                        <a:buNone/>
                      </a:pPr>
                      <a:r>
                        <a:t/>
                      </a:r>
                      <a:endParaRPr sz="1300">
                        <a:latin typeface="Source Sans Pro"/>
                        <a:ea typeface="Source Sans Pro"/>
                        <a:cs typeface="Source Sans Pro"/>
                        <a:sym typeface="Source Sans Pro"/>
                      </a:endParaRPr>
                    </a:p>
                    <a:p>
                      <a:pPr indent="0" lvl="0" marL="0" rtl="0" algn="l">
                        <a:spcBef>
                          <a:spcPts val="0"/>
                        </a:spcBef>
                        <a:spcAft>
                          <a:spcPts val="0"/>
                        </a:spcAft>
                        <a:buNone/>
                      </a:pPr>
                      <a:r>
                        <a:rPr lang="en" sz="1300">
                          <a:latin typeface="Source Sans Pro"/>
                          <a:ea typeface="Source Sans Pro"/>
                          <a:cs typeface="Source Sans Pro"/>
                          <a:sym typeface="Source Sans Pro"/>
                        </a:rPr>
                        <a:t>Help gather feedback from user testing</a:t>
                      </a:r>
                      <a:endParaRPr sz="1300">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&amp; fully integrate all back-end models with frontend</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SzPts val="1100"/>
                        <a:buFont typeface="Arial"/>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Clean up code, update documentation</a:t>
                      </a:r>
                      <a:endParaRPr sz="1300">
                        <a:latin typeface="Source Sans Pro"/>
                        <a:ea typeface="Source Sans Pro"/>
                        <a:cs typeface="Source Sans Pro"/>
                        <a:sym typeface="Source Sans Pro"/>
                      </a:endParaRPr>
                    </a:p>
                  </a:txBody>
                  <a:tcPr marT="91425" marB="91425" marR="91425" marL="91425"/>
                </a:tc>
              </a:tr>
              <a:tr h="1296800">
                <a:tc>
                  <a:txBody>
                    <a:bodyPr>
                      <a:noAutofit/>
                    </a:bodyPr>
                    <a:lstStyle/>
                    <a:p>
                      <a:pPr indent="0" lvl="0" marL="0" rtl="0" algn="ctr">
                        <a:spcBef>
                          <a:spcPts val="0"/>
                        </a:spcBef>
                        <a:spcAft>
                          <a:spcPts val="0"/>
                        </a:spcAft>
                        <a:buNone/>
                      </a:pPr>
                      <a:r>
                        <a:rPr b="1" lang="en">
                          <a:latin typeface="Raleway"/>
                          <a:ea typeface="Raleway"/>
                          <a:cs typeface="Raleway"/>
                          <a:sym typeface="Raleway"/>
                        </a:rPr>
                        <a:t>Russell</a:t>
                      </a:r>
                      <a:endParaRPr b="1">
                        <a:latin typeface="Raleway"/>
                        <a:ea typeface="Raleway"/>
                        <a:cs typeface="Raleway"/>
                        <a:sym typeface="Raleway"/>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a:t>
                      </a:r>
                      <a:r>
                        <a:rPr lang="en" sz="1300">
                          <a:solidFill>
                            <a:schemeClr val="dk2"/>
                          </a:solidFill>
                          <a:latin typeface="Source Sans Pro"/>
                          <a:ea typeface="Source Sans Pro"/>
                          <a:cs typeface="Source Sans Pro"/>
                          <a:sym typeface="Source Sans Pro"/>
                        </a:rPr>
                        <a:t>ntegrate training for word prediction &amp; completion models</a:t>
                      </a:r>
                      <a:endParaRPr sz="1300">
                        <a:solidFill>
                          <a:schemeClr val="dk2"/>
                        </a:solidFill>
                        <a:latin typeface="Source Sans Pro"/>
                        <a:ea typeface="Source Sans Pro"/>
                        <a:cs typeface="Source Sans Pro"/>
                        <a:sym typeface="Source Sans Pro"/>
                      </a:endParaRPr>
                    </a:p>
                    <a:p>
                      <a:pPr indent="0" lvl="0" marL="9144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Incorporate metrics for user testing &amp; organize user testing</a:t>
                      </a:r>
                      <a:endParaRPr sz="1300">
                        <a:solidFill>
                          <a:schemeClr val="dk2"/>
                        </a:solidFill>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word completion model</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User testing &amp; gather feedback</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Potentially implement an autocorrect feature</a:t>
                      </a:r>
                      <a:endParaRPr sz="1300">
                        <a:solidFill>
                          <a:schemeClr val="dk2"/>
                        </a:solidFill>
                        <a:latin typeface="Source Sans Pro"/>
                        <a:ea typeface="Source Sans Pro"/>
                        <a:cs typeface="Source Sans Pro"/>
                        <a:sym typeface="Source Sans Pro"/>
                      </a:endParaRPr>
                    </a:p>
                  </a:txBody>
                  <a:tcPr marT="91425" marB="91425" marR="91425" marL="91425"/>
                </a:tc>
                <a:tc>
                  <a:txBody>
                    <a:bodyPr>
                      <a:noAutofit/>
                    </a:bodyPr>
                    <a:lstStyle/>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Polish &amp; f</a:t>
                      </a:r>
                      <a:r>
                        <a:rPr lang="en" sz="1300">
                          <a:solidFill>
                            <a:schemeClr val="dk2"/>
                          </a:solidFill>
                          <a:latin typeface="Source Sans Pro"/>
                          <a:ea typeface="Source Sans Pro"/>
                          <a:cs typeface="Source Sans Pro"/>
                          <a:sym typeface="Source Sans Pro"/>
                        </a:rPr>
                        <a:t>ully integrate all back-end models with frontend</a:t>
                      </a:r>
                      <a:endParaRPr sz="13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3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sz="1300">
                          <a:solidFill>
                            <a:schemeClr val="dk2"/>
                          </a:solidFill>
                          <a:latin typeface="Source Sans Pro"/>
                          <a:ea typeface="Source Sans Pro"/>
                          <a:cs typeface="Source Sans Pro"/>
                          <a:sym typeface="Source Sans Pro"/>
                        </a:rPr>
                        <a:t>Clean up code, update documentation</a:t>
                      </a:r>
                      <a:endParaRPr sz="1300">
                        <a:latin typeface="Source Sans Pro"/>
                        <a:ea typeface="Source Sans Pro"/>
                        <a:cs typeface="Source Sans Pro"/>
                        <a:sym typeface="Source Sans Pro"/>
                      </a:endParaRPr>
                    </a:p>
                  </a:txBody>
                  <a:tcPr marT="91425" marB="91425" marR="91425" marL="91425"/>
                </a:tc>
              </a:tr>
            </a:tbl>
          </a:graphicData>
        </a:graphic>
      </p:graphicFrame>
      <p:sp>
        <p:nvSpPr>
          <p:cNvPr id="225" name="Google Shape;225;p35"/>
          <p:cNvSpPr txBox="1"/>
          <p:nvPr/>
        </p:nvSpPr>
        <p:spPr>
          <a:xfrm>
            <a:off x="209500" y="0"/>
            <a:ext cx="24150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Back</a:t>
            </a:r>
            <a:r>
              <a:rPr b="1" lang="en" sz="2400">
                <a:latin typeface="Raleway"/>
                <a:ea typeface="Raleway"/>
                <a:cs typeface="Raleway"/>
                <a:sym typeface="Raleway"/>
              </a:rPr>
              <a:t>-end Plan</a:t>
            </a:r>
            <a:endParaRPr b="1" sz="2400">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and Specifications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3025" y="1780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Stories</a:t>
            </a:r>
            <a:endParaRPr/>
          </a:p>
        </p:txBody>
      </p:sp>
      <p:graphicFrame>
        <p:nvGraphicFramePr>
          <p:cNvPr id="236" name="Google Shape;236;p37"/>
          <p:cNvGraphicFramePr/>
          <p:nvPr/>
        </p:nvGraphicFramePr>
        <p:xfrm>
          <a:off x="550350" y="915925"/>
          <a:ext cx="3000000" cy="3000000"/>
        </p:xfrm>
        <a:graphic>
          <a:graphicData uri="http://schemas.openxmlformats.org/drawingml/2006/table">
            <a:tbl>
              <a:tblPr>
                <a:noFill/>
                <a:tableStyleId>{FC1F6C1D-85F6-4A5B-952F-68E3C6F8CFA2}</a:tableStyleId>
              </a:tblPr>
              <a:tblGrid>
                <a:gridCol w="8043275"/>
              </a:tblGrid>
              <a:tr h="55147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person who makes frequent spelling mistakes, I want to be able to have spelling corrections suggested to me, so that I may type more accurately.</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r h="49902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technologically challenged user, I want the suggestions to be presented in a tabular format, so that I can understand what my options are.</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980000"/>
                      </a:solidFill>
                      <a:prstDash val="solid"/>
                      <a:round/>
                      <a:headEnd len="sm" w="sm" type="none"/>
                      <a:tailEnd len="sm" w="sm" type="none"/>
                    </a:lnB>
                    <a:solidFill>
                      <a:srgbClr val="D0E0E3"/>
                    </a:solidFill>
                  </a:tcPr>
                </a:tc>
              </a:tr>
              <a:tr h="372650">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slow typer, I want to have suggestions for the word I am typing, so that I can write more quickly..</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r h="55142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layman writer, I want to have suggestions for what the next word would be, so that I can quickly type common phrases.</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980000"/>
                      </a:solidFill>
                      <a:prstDash val="solid"/>
                      <a:round/>
                      <a:headEnd len="sm" w="sm" type="none"/>
                      <a:tailEnd len="sm" w="sm" type="none"/>
                    </a:lnB>
                    <a:solidFill>
                      <a:srgbClr val="D0E0E3"/>
                    </a:solidFill>
                  </a:tcPr>
                </a:tc>
              </a:tr>
              <a:tr h="51997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to be able to manually toggle between horizontal and vertical options for spelling corrections, so I can customize the app to my preference.</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D0E0E3"/>
                    </a:solidFill>
                  </a:tcPr>
                </a:tc>
              </a:tr>
            </a:tbl>
          </a:graphicData>
        </a:graphic>
      </p:graphicFrame>
      <p:graphicFrame>
        <p:nvGraphicFramePr>
          <p:cNvPr id="237" name="Google Shape;237;p37"/>
          <p:cNvGraphicFramePr/>
          <p:nvPr/>
        </p:nvGraphicFramePr>
        <p:xfrm>
          <a:off x="550338" y="3410475"/>
          <a:ext cx="3000000" cy="3000000"/>
        </p:xfrm>
        <a:graphic>
          <a:graphicData uri="http://schemas.openxmlformats.org/drawingml/2006/table">
            <a:tbl>
              <a:tblPr>
                <a:noFill/>
                <a:tableStyleId>{FC1F6C1D-85F6-4A5B-952F-68E3C6F8CFA2}</a:tableStyleId>
              </a:tblPr>
              <a:tblGrid>
                <a:gridCol w="8043275"/>
              </a:tblGrid>
              <a:tr h="539575">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to be able to turn the application on and off, so that I can easily customize my browser experience.</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bl>
          </a:graphicData>
        </a:graphic>
      </p:graphicFrame>
      <p:graphicFrame>
        <p:nvGraphicFramePr>
          <p:cNvPr id="238" name="Google Shape;238;p37"/>
          <p:cNvGraphicFramePr/>
          <p:nvPr/>
        </p:nvGraphicFramePr>
        <p:xfrm>
          <a:off x="550350" y="3950050"/>
          <a:ext cx="3000000" cy="3000000"/>
        </p:xfrm>
        <a:graphic>
          <a:graphicData uri="http://schemas.openxmlformats.org/drawingml/2006/table">
            <a:tbl>
              <a:tblPr>
                <a:noFill/>
                <a:tableStyleId>{FC1F6C1D-85F6-4A5B-952F-68E3C6F8CFA2}</a:tableStyleId>
              </a:tblPr>
              <a:tblGrid>
                <a:gridCol w="8043275"/>
              </a:tblGrid>
              <a:tr h="421700">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to be able to change the font size so that I can clearly see the text and suggestions.</a:t>
                      </a:r>
                      <a:endParaRPr>
                        <a:latin typeface="Source Sans Pro"/>
                        <a:ea typeface="Source Sans Pro"/>
                        <a:cs typeface="Source Sans Pro"/>
                        <a:sym typeface="Source Sans Pro"/>
                      </a:endParaRPr>
                    </a:p>
                  </a:txBody>
                  <a:tcPr marT="19050" marB="19050" marR="28575" marL="28575" anchor="b">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r h="421700">
                <a:tc>
                  <a:txBody>
                    <a:bodyPr>
                      <a:noAutofit/>
                    </a:bodyPr>
                    <a:lstStyle/>
                    <a:p>
                      <a:pPr indent="0" lvl="0" marL="0" rtl="0" algn="l">
                        <a:lnSpc>
                          <a:spcPct val="115000"/>
                        </a:lnSpc>
                        <a:spcBef>
                          <a:spcPts val="0"/>
                        </a:spcBef>
                        <a:spcAft>
                          <a:spcPts val="0"/>
                        </a:spcAft>
                        <a:buNone/>
                      </a:pPr>
                      <a:r>
                        <a:rPr lang="en">
                          <a:latin typeface="Source Sans Pro"/>
                          <a:ea typeface="Source Sans Pro"/>
                          <a:cs typeface="Source Sans Pro"/>
                          <a:sym typeface="Source Sans Pro"/>
                        </a:rPr>
                        <a:t>As a user, I want the recommendation font to be the font that is being typed.</a:t>
                      </a:r>
                      <a:endParaRPr>
                        <a:latin typeface="Source Sans Pro"/>
                        <a:ea typeface="Source Sans Pro"/>
                        <a:cs typeface="Source Sans Pro"/>
                        <a:sym typeface="Source Sans Pro"/>
                      </a:endParaRPr>
                    </a:p>
                  </a:txBody>
                  <a:tcPr marT="19050" marB="19050" marR="28575" marL="28575" anchor="b">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D0E0E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2" name="Shape 242"/>
        <p:cNvGrpSpPr/>
        <p:nvPr/>
      </p:nvGrpSpPr>
      <p:grpSpPr>
        <a:xfrm>
          <a:off x="0" y="0"/>
          <a:ext cx="0" cy="0"/>
          <a:chOff x="0" y="0"/>
          <a:chExt cx="0" cy="0"/>
        </a:xfrm>
      </p:grpSpPr>
      <p:pic>
        <p:nvPicPr>
          <p:cNvPr id="243" name="Google Shape;243;p38"/>
          <p:cNvPicPr preferRelativeResize="0"/>
          <p:nvPr/>
        </p:nvPicPr>
        <p:blipFill rotWithShape="1">
          <a:blip r:embed="rId3">
            <a:alphaModFix/>
          </a:blip>
          <a:srcRect b="8172" l="0" r="0" t="0"/>
          <a:stretch/>
        </p:blipFill>
        <p:spPr>
          <a:xfrm>
            <a:off x="894675" y="0"/>
            <a:ext cx="7476574"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7"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100100" y="843275"/>
            <a:ext cx="8956601" cy="3263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2" name="Shape 252"/>
        <p:cNvGrpSpPr/>
        <p:nvPr/>
      </p:nvGrpSpPr>
      <p:grpSpPr>
        <a:xfrm>
          <a:off x="0" y="0"/>
          <a:ext cx="0" cy="0"/>
          <a:chOff x="0" y="0"/>
          <a:chExt cx="0" cy="0"/>
        </a:xfrm>
      </p:grpSpPr>
      <p:graphicFrame>
        <p:nvGraphicFramePr>
          <p:cNvPr id="253" name="Google Shape;253;p40"/>
          <p:cNvGraphicFramePr/>
          <p:nvPr/>
        </p:nvGraphicFramePr>
        <p:xfrm>
          <a:off x="488650" y="786150"/>
          <a:ext cx="3000000" cy="3000000"/>
        </p:xfrm>
        <a:graphic>
          <a:graphicData uri="http://schemas.openxmlformats.org/drawingml/2006/table">
            <a:tbl>
              <a:tblPr>
                <a:noFill/>
                <a:tableStyleId>{FC1F6C1D-85F6-4A5B-952F-68E3C6F8CFA2}</a:tableStyleId>
              </a:tblPr>
              <a:tblGrid>
                <a:gridCol w="1571625"/>
              </a:tblGrid>
              <a:tr h="396625">
                <a:tc>
                  <a:txBody>
                    <a:bodyPr>
                      <a:noAutofit/>
                    </a:bodyPr>
                    <a:lstStyle/>
                    <a:p>
                      <a:pPr indent="0" lvl="0" marL="38100" marR="38100" rtl="0" algn="l">
                        <a:lnSpc>
                          <a:spcPct val="115000"/>
                        </a:lnSpc>
                        <a:spcBef>
                          <a:spcPts val="0"/>
                        </a:spcBef>
                        <a:spcAft>
                          <a:spcPts val="0"/>
                        </a:spcAft>
                        <a:buNone/>
                      </a:pPr>
                      <a:r>
                        <a:rPr lang="en"/>
                        <a:t>I went to the |</a:t>
                      </a:r>
                      <a:endParaRPr/>
                    </a:p>
                  </a:txBody>
                  <a:tcPr marT="91425" marB="91425" marR="91425" marL="91425">
                    <a:lnL cap="flat" cmpd="sng" w="3175">
                      <a:solidFill>
                        <a:srgbClr val="000000"/>
                      </a:solidFill>
                      <a:prstDash val="solid"/>
                      <a:round/>
                      <a:headEnd len="sm" w="sm" type="none"/>
                      <a:tailEnd len="sm" w="sm" type="none"/>
                    </a:lnL>
                    <a:lnR cap="flat" cmpd="sng" w="3175">
                      <a:solidFill>
                        <a:srgbClr val="000000"/>
                      </a:solidFill>
                      <a:prstDash val="solid"/>
                      <a:round/>
                      <a:headEnd len="sm" w="sm" type="none"/>
                      <a:tailEnd len="sm" w="sm" type="none"/>
                    </a:lnR>
                    <a:lnT cap="flat" cmpd="sng" w="3175">
                      <a:solidFill>
                        <a:srgbClr val="000000"/>
                      </a:solidFill>
                      <a:prstDash val="solid"/>
                      <a:round/>
                      <a:headEnd len="sm" w="sm" type="none"/>
                      <a:tailEnd len="sm" w="sm" type="none"/>
                    </a:lnT>
                    <a:lnB cap="flat" cmpd="sng" w="3175">
                      <a:solidFill>
                        <a:srgbClr val="000000"/>
                      </a:solidFill>
                      <a:prstDash val="solid"/>
                      <a:round/>
                      <a:headEnd len="sm" w="sm" type="none"/>
                      <a:tailEnd len="sm" w="sm" type="none"/>
                    </a:lnB>
                    <a:solidFill>
                      <a:srgbClr val="FFFFFF"/>
                    </a:solidFill>
                  </a:tcPr>
                </a:tc>
              </a:tr>
            </a:tbl>
          </a:graphicData>
        </a:graphic>
      </p:graphicFrame>
      <p:graphicFrame>
        <p:nvGraphicFramePr>
          <p:cNvPr id="254" name="Google Shape;254;p40"/>
          <p:cNvGraphicFramePr/>
          <p:nvPr/>
        </p:nvGraphicFramePr>
        <p:xfrm>
          <a:off x="1635050" y="1216650"/>
          <a:ext cx="3000000" cy="3000000"/>
        </p:xfrm>
        <a:graphic>
          <a:graphicData uri="http://schemas.openxmlformats.org/drawingml/2006/table">
            <a:tbl>
              <a:tblPr>
                <a:noFill/>
                <a:tableStyleId>{FC1F6C1D-85F6-4A5B-952F-68E3C6F8CFA2}</a:tableStyleId>
              </a:tblPr>
              <a:tblGrid>
                <a:gridCol w="304800"/>
                <a:gridCol w="876300"/>
              </a:tblGrid>
              <a:tr h="575">
                <a:tc>
                  <a:txBody>
                    <a:bodyPr>
                      <a:noAutofit/>
                    </a:bodyPr>
                    <a:lstStyle/>
                    <a:p>
                      <a:pPr indent="0" lvl="0" marL="0" rtl="0" algn="l">
                        <a:lnSpc>
                          <a:spcPct val="115000"/>
                        </a:lnSpc>
                        <a:spcBef>
                          <a:spcPts val="0"/>
                        </a:spcBef>
                        <a:spcAft>
                          <a:spcPts val="0"/>
                        </a:spcAft>
                        <a:buNone/>
                      </a:pPr>
                      <a:r>
                        <a:rPr lang="en"/>
                        <a:t>1</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movies</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2</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store</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3</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mall</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bl>
          </a:graphicData>
        </a:graphic>
      </p:graphicFrame>
      <p:sp>
        <p:nvSpPr>
          <p:cNvPr id="255" name="Google Shape;255;p40"/>
          <p:cNvSpPr txBox="1"/>
          <p:nvPr/>
        </p:nvSpPr>
        <p:spPr>
          <a:xfrm>
            <a:off x="152400" y="2523450"/>
            <a:ext cx="3000000" cy="24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As a layman writer,</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 I want to have suggestions for what the next word would be,</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so that I can quickly type common phrases.</a:t>
            </a:r>
            <a:endParaRPr/>
          </a:p>
        </p:txBody>
      </p:sp>
      <p:sp>
        <p:nvSpPr>
          <p:cNvPr id="256" name="Google Shape;256;p40"/>
          <p:cNvSpPr txBox="1"/>
          <p:nvPr/>
        </p:nvSpPr>
        <p:spPr>
          <a:xfrm>
            <a:off x="3152400" y="2602500"/>
            <a:ext cx="3000000" cy="2243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As a person who makes frequent spelling mistakes,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I want to be able to have spelling corrections suggested to me,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so that I may type more accurately.</a:t>
            </a:r>
            <a:endParaRPr>
              <a:solidFill>
                <a:schemeClr val="dk2"/>
              </a:solidFill>
              <a:latin typeface="Source Sans Pro"/>
              <a:ea typeface="Source Sans Pro"/>
              <a:cs typeface="Source Sans Pro"/>
              <a:sym typeface="Source Sans Pro"/>
            </a:endParaRPr>
          </a:p>
        </p:txBody>
      </p:sp>
      <p:graphicFrame>
        <p:nvGraphicFramePr>
          <p:cNvPr id="257" name="Google Shape;257;p40"/>
          <p:cNvGraphicFramePr/>
          <p:nvPr/>
        </p:nvGraphicFramePr>
        <p:xfrm>
          <a:off x="3775500" y="786150"/>
          <a:ext cx="3000000" cy="3000000"/>
        </p:xfrm>
        <a:graphic>
          <a:graphicData uri="http://schemas.openxmlformats.org/drawingml/2006/table">
            <a:tbl>
              <a:tblPr>
                <a:noFill/>
                <a:tableStyleId>{FC1F6C1D-85F6-4A5B-952F-68E3C6F8CFA2}</a:tableStyleId>
              </a:tblPr>
              <a:tblGrid>
                <a:gridCol w="1571625"/>
              </a:tblGrid>
              <a:tr h="396625">
                <a:tc>
                  <a:txBody>
                    <a:bodyPr>
                      <a:noAutofit/>
                    </a:bodyPr>
                    <a:lstStyle/>
                    <a:p>
                      <a:pPr indent="0" lvl="0" marL="38100" marR="38100" rtl="0" algn="l">
                        <a:lnSpc>
                          <a:spcPct val="115000"/>
                        </a:lnSpc>
                        <a:spcBef>
                          <a:spcPts val="0"/>
                        </a:spcBef>
                        <a:spcAft>
                          <a:spcPts val="0"/>
                        </a:spcAft>
                        <a:buNone/>
                      </a:pPr>
                      <a:r>
                        <a:rPr lang="en"/>
                        <a:t>Helo</a:t>
                      </a:r>
                      <a:r>
                        <a:rPr lang="en"/>
                        <a:t>|</a:t>
                      </a:r>
                      <a:endParaRPr/>
                    </a:p>
                  </a:txBody>
                  <a:tcPr marT="91425" marB="91425" marR="91425" marL="91425">
                    <a:lnL cap="flat" cmpd="sng" w="3175">
                      <a:solidFill>
                        <a:srgbClr val="000000"/>
                      </a:solidFill>
                      <a:prstDash val="solid"/>
                      <a:round/>
                      <a:headEnd len="sm" w="sm" type="none"/>
                      <a:tailEnd len="sm" w="sm" type="none"/>
                    </a:lnL>
                    <a:lnR cap="flat" cmpd="sng" w="3175">
                      <a:solidFill>
                        <a:srgbClr val="000000"/>
                      </a:solidFill>
                      <a:prstDash val="solid"/>
                      <a:round/>
                      <a:headEnd len="sm" w="sm" type="none"/>
                      <a:tailEnd len="sm" w="sm" type="none"/>
                    </a:lnR>
                    <a:lnT cap="flat" cmpd="sng" w="3175">
                      <a:solidFill>
                        <a:srgbClr val="000000"/>
                      </a:solidFill>
                      <a:prstDash val="solid"/>
                      <a:round/>
                      <a:headEnd len="sm" w="sm" type="none"/>
                      <a:tailEnd len="sm" w="sm" type="none"/>
                    </a:lnT>
                    <a:lnB cap="flat" cmpd="sng" w="3175">
                      <a:solidFill>
                        <a:srgbClr val="000000"/>
                      </a:solidFill>
                      <a:prstDash val="solid"/>
                      <a:round/>
                      <a:headEnd len="sm" w="sm" type="none"/>
                      <a:tailEnd len="sm" w="sm" type="none"/>
                    </a:lnB>
                    <a:solidFill>
                      <a:srgbClr val="FFFFFF"/>
                    </a:solidFill>
                  </a:tcPr>
                </a:tc>
              </a:tr>
            </a:tbl>
          </a:graphicData>
        </a:graphic>
      </p:graphicFrame>
      <p:graphicFrame>
        <p:nvGraphicFramePr>
          <p:cNvPr id="258" name="Google Shape;258;p40"/>
          <p:cNvGraphicFramePr/>
          <p:nvPr/>
        </p:nvGraphicFramePr>
        <p:xfrm>
          <a:off x="4348175" y="1216650"/>
          <a:ext cx="3000000" cy="3000000"/>
        </p:xfrm>
        <a:graphic>
          <a:graphicData uri="http://schemas.openxmlformats.org/drawingml/2006/table">
            <a:tbl>
              <a:tblPr>
                <a:noFill/>
                <a:tableStyleId>{FC1F6C1D-85F6-4A5B-952F-68E3C6F8CFA2}</a:tableStyleId>
              </a:tblPr>
              <a:tblGrid>
                <a:gridCol w="304800"/>
                <a:gridCol w="876300"/>
              </a:tblGrid>
              <a:tr h="575">
                <a:tc>
                  <a:txBody>
                    <a:bodyPr>
                      <a:noAutofit/>
                    </a:bodyPr>
                    <a:lstStyle/>
                    <a:p>
                      <a:pPr indent="0" lvl="0" marL="0" rtl="0" algn="l">
                        <a:lnSpc>
                          <a:spcPct val="115000"/>
                        </a:lnSpc>
                        <a:spcBef>
                          <a:spcPts val="0"/>
                        </a:spcBef>
                        <a:spcAft>
                          <a:spcPts val="0"/>
                        </a:spcAft>
                        <a:buNone/>
                      </a:pPr>
                      <a:r>
                        <a:rPr lang="en"/>
                        <a:t>1</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Hello</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2</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Help</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575">
                <a:tc>
                  <a:txBody>
                    <a:bodyPr>
                      <a:noAutofit/>
                    </a:bodyPr>
                    <a:lstStyle/>
                    <a:p>
                      <a:pPr indent="0" lvl="0" marL="0" rtl="0" algn="l">
                        <a:lnSpc>
                          <a:spcPct val="115000"/>
                        </a:lnSpc>
                        <a:spcBef>
                          <a:spcPts val="0"/>
                        </a:spcBef>
                        <a:spcAft>
                          <a:spcPts val="0"/>
                        </a:spcAft>
                        <a:buNone/>
                      </a:pPr>
                      <a:r>
                        <a:rPr lang="en"/>
                        <a:t>3</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a:t>Halo</a:t>
                      </a:r>
                      <a:endParaRPr/>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bl>
          </a:graphicData>
        </a:graphic>
      </p:graphicFrame>
      <p:sp>
        <p:nvSpPr>
          <p:cNvPr id="259" name="Google Shape;259;p40"/>
          <p:cNvSpPr/>
          <p:nvPr/>
        </p:nvSpPr>
        <p:spPr>
          <a:xfrm>
            <a:off x="3878150" y="1074050"/>
            <a:ext cx="413625" cy="73550"/>
          </a:xfrm>
          <a:custGeom>
            <a:rect b="b" l="l" r="r" t="t"/>
            <a:pathLst>
              <a:path extrusionOk="0" h="2942" w="16545">
                <a:moveTo>
                  <a:pt x="0" y="1335"/>
                </a:moveTo>
                <a:cubicBezTo>
                  <a:pt x="1044" y="1335"/>
                  <a:pt x="5160" y="2757"/>
                  <a:pt x="5871" y="2402"/>
                </a:cubicBezTo>
                <a:cubicBezTo>
                  <a:pt x="6884" y="1896"/>
                  <a:pt x="7141" y="0"/>
                  <a:pt x="8273" y="0"/>
                </a:cubicBezTo>
                <a:cubicBezTo>
                  <a:pt x="11170" y="0"/>
                  <a:pt x="13954" y="3966"/>
                  <a:pt x="16545" y="2669"/>
                </a:cubicBezTo>
              </a:path>
            </a:pathLst>
          </a:custGeom>
          <a:noFill/>
          <a:ln cap="flat" cmpd="sng" w="9525">
            <a:solidFill>
              <a:srgbClr val="FF0000"/>
            </a:solidFill>
            <a:prstDash val="solid"/>
            <a:round/>
            <a:headEnd len="med" w="med" type="none"/>
            <a:tailEnd len="med" w="med" type="none"/>
          </a:ln>
        </p:spPr>
      </p:sp>
      <p:sp>
        <p:nvSpPr>
          <p:cNvPr id="260" name="Google Shape;260;p40"/>
          <p:cNvSpPr txBox="1"/>
          <p:nvPr/>
        </p:nvSpPr>
        <p:spPr>
          <a:xfrm>
            <a:off x="6270925" y="2877600"/>
            <a:ext cx="2475000" cy="169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As one who is hard-of-seeing ,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I want to be able to change the font size of suggestions,</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t/>
            </a:r>
            <a:endParaRPr>
              <a:solidFill>
                <a:schemeClr val="dk2"/>
              </a:solidFill>
              <a:latin typeface="Source Sans Pro"/>
              <a:ea typeface="Source Sans Pro"/>
              <a:cs typeface="Source Sans Pro"/>
              <a:sym typeface="Source Sans Pro"/>
            </a:endParaRPr>
          </a:p>
          <a:p>
            <a:pPr indent="0" lvl="0" marL="0" rtl="0" algn="ctr">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so that I can clearly see them.</a:t>
            </a:r>
            <a:endParaRPr>
              <a:solidFill>
                <a:schemeClr val="dk2"/>
              </a:solidFill>
              <a:latin typeface="Source Sans Pro"/>
              <a:ea typeface="Source Sans Pro"/>
              <a:cs typeface="Source Sans Pro"/>
              <a:sym typeface="Source Sans Pro"/>
            </a:endParaRPr>
          </a:p>
        </p:txBody>
      </p:sp>
      <p:graphicFrame>
        <p:nvGraphicFramePr>
          <p:cNvPr id="261" name="Google Shape;261;p40"/>
          <p:cNvGraphicFramePr/>
          <p:nvPr/>
        </p:nvGraphicFramePr>
        <p:xfrm>
          <a:off x="6631538" y="786150"/>
          <a:ext cx="3000000" cy="3000000"/>
        </p:xfrm>
        <a:graphic>
          <a:graphicData uri="http://schemas.openxmlformats.org/drawingml/2006/table">
            <a:tbl>
              <a:tblPr>
                <a:noFill/>
                <a:tableStyleId>{FC1F6C1D-85F6-4A5B-952F-68E3C6F8CFA2}</a:tableStyleId>
              </a:tblPr>
              <a:tblGrid>
                <a:gridCol w="1571625"/>
              </a:tblGrid>
              <a:tr h="396625">
                <a:tc>
                  <a:txBody>
                    <a:bodyPr>
                      <a:noAutofit/>
                    </a:bodyPr>
                    <a:lstStyle/>
                    <a:p>
                      <a:pPr indent="0" lvl="0" marL="38100" marR="38100" rtl="0" algn="l">
                        <a:lnSpc>
                          <a:spcPct val="115000"/>
                        </a:lnSpc>
                        <a:spcBef>
                          <a:spcPts val="0"/>
                        </a:spcBef>
                        <a:spcAft>
                          <a:spcPts val="0"/>
                        </a:spcAft>
                        <a:buNone/>
                      </a:pPr>
                      <a:r>
                        <a:rPr lang="en"/>
                        <a:t>Hel</a:t>
                      </a:r>
                      <a:r>
                        <a:rPr lang="en"/>
                        <a:t>o|</a:t>
                      </a:r>
                      <a:endParaRPr/>
                    </a:p>
                  </a:txBody>
                  <a:tcPr marT="91425" marB="91425" marR="91425" marL="91425">
                    <a:lnL cap="flat" cmpd="sng" w="3175">
                      <a:solidFill>
                        <a:srgbClr val="000000"/>
                      </a:solidFill>
                      <a:prstDash val="solid"/>
                      <a:round/>
                      <a:headEnd len="sm" w="sm" type="none"/>
                      <a:tailEnd len="sm" w="sm" type="none"/>
                    </a:lnL>
                    <a:lnR cap="flat" cmpd="sng" w="3175">
                      <a:solidFill>
                        <a:srgbClr val="000000"/>
                      </a:solidFill>
                      <a:prstDash val="solid"/>
                      <a:round/>
                      <a:headEnd len="sm" w="sm" type="none"/>
                      <a:tailEnd len="sm" w="sm" type="none"/>
                    </a:lnR>
                    <a:lnT cap="flat" cmpd="sng" w="3175">
                      <a:solidFill>
                        <a:srgbClr val="000000"/>
                      </a:solidFill>
                      <a:prstDash val="solid"/>
                      <a:round/>
                      <a:headEnd len="sm" w="sm" type="none"/>
                      <a:tailEnd len="sm" w="sm" type="none"/>
                    </a:lnT>
                    <a:lnB cap="flat" cmpd="sng" w="3175">
                      <a:solidFill>
                        <a:srgbClr val="000000"/>
                      </a:solidFill>
                      <a:prstDash val="solid"/>
                      <a:round/>
                      <a:headEnd len="sm" w="sm" type="none"/>
                      <a:tailEnd len="sm" w="sm" type="none"/>
                    </a:lnB>
                    <a:solidFill>
                      <a:srgbClr val="FFFFFF"/>
                    </a:solidFill>
                  </a:tcPr>
                </a:tc>
              </a:tr>
            </a:tbl>
          </a:graphicData>
        </a:graphic>
      </p:graphicFrame>
      <p:graphicFrame>
        <p:nvGraphicFramePr>
          <p:cNvPr id="262" name="Google Shape;262;p40"/>
          <p:cNvGraphicFramePr/>
          <p:nvPr/>
        </p:nvGraphicFramePr>
        <p:xfrm>
          <a:off x="7204213" y="1216650"/>
          <a:ext cx="3000000" cy="3000000"/>
        </p:xfrm>
        <a:graphic>
          <a:graphicData uri="http://schemas.openxmlformats.org/drawingml/2006/table">
            <a:tbl>
              <a:tblPr>
                <a:noFill/>
                <a:tableStyleId>{FC1F6C1D-85F6-4A5B-952F-68E3C6F8CFA2}</a:tableStyleId>
              </a:tblPr>
              <a:tblGrid>
                <a:gridCol w="447625"/>
                <a:gridCol w="1286950"/>
              </a:tblGrid>
              <a:tr h="470900">
                <a:tc>
                  <a:txBody>
                    <a:bodyPr>
                      <a:noAutofit/>
                    </a:bodyPr>
                    <a:lstStyle/>
                    <a:p>
                      <a:pPr indent="0" lvl="0" marL="0" rtl="0" algn="l">
                        <a:lnSpc>
                          <a:spcPct val="115000"/>
                        </a:lnSpc>
                        <a:spcBef>
                          <a:spcPts val="0"/>
                        </a:spcBef>
                        <a:spcAft>
                          <a:spcPts val="0"/>
                        </a:spcAft>
                        <a:buNone/>
                      </a:pPr>
                      <a:r>
                        <a:rPr lang="en" sz="2400"/>
                        <a:t>1</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2400"/>
                        <a:t>Hello</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470900">
                <a:tc>
                  <a:txBody>
                    <a:bodyPr>
                      <a:noAutofit/>
                    </a:bodyPr>
                    <a:lstStyle/>
                    <a:p>
                      <a:pPr indent="0" lvl="0" marL="0" rtl="0" algn="l">
                        <a:lnSpc>
                          <a:spcPct val="115000"/>
                        </a:lnSpc>
                        <a:spcBef>
                          <a:spcPts val="0"/>
                        </a:spcBef>
                        <a:spcAft>
                          <a:spcPts val="0"/>
                        </a:spcAft>
                        <a:buNone/>
                      </a:pPr>
                      <a:r>
                        <a:rPr lang="en" sz="2400"/>
                        <a:t>2</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2400"/>
                        <a:t>Help</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r h="470900">
                <a:tc>
                  <a:txBody>
                    <a:bodyPr>
                      <a:noAutofit/>
                    </a:bodyPr>
                    <a:lstStyle/>
                    <a:p>
                      <a:pPr indent="0" lvl="0" marL="0" rtl="0" algn="l">
                        <a:lnSpc>
                          <a:spcPct val="115000"/>
                        </a:lnSpc>
                        <a:spcBef>
                          <a:spcPts val="0"/>
                        </a:spcBef>
                        <a:spcAft>
                          <a:spcPts val="0"/>
                        </a:spcAft>
                        <a:buNone/>
                      </a:pPr>
                      <a:r>
                        <a:rPr lang="en" sz="2400"/>
                        <a:t>3</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2400"/>
                        <a:t>Halo</a:t>
                      </a:r>
                      <a:endParaRPr sz="2400"/>
                    </a:p>
                  </a:txBody>
                  <a:tcPr marT="36575" marB="36575" marR="36575" marL="36575">
                    <a:lnL cap="flat" cmpd="sng" w="6350">
                      <a:solidFill>
                        <a:srgbClr val="5B9BD5"/>
                      </a:solidFill>
                      <a:prstDash val="solid"/>
                      <a:round/>
                      <a:headEnd len="sm" w="sm" type="none"/>
                      <a:tailEnd len="sm" w="sm" type="none"/>
                    </a:lnL>
                    <a:lnR cap="flat" cmpd="sng" w="6350">
                      <a:solidFill>
                        <a:srgbClr val="5B9BD5"/>
                      </a:solidFill>
                      <a:prstDash val="solid"/>
                      <a:round/>
                      <a:headEnd len="sm" w="sm" type="none"/>
                      <a:tailEnd len="sm" w="sm" type="none"/>
                    </a:lnR>
                    <a:lnT cap="flat" cmpd="sng" w="6350">
                      <a:solidFill>
                        <a:srgbClr val="5B9BD5"/>
                      </a:solidFill>
                      <a:prstDash val="solid"/>
                      <a:round/>
                      <a:headEnd len="sm" w="sm" type="none"/>
                      <a:tailEnd len="sm" w="sm" type="none"/>
                    </a:lnT>
                    <a:lnB cap="flat" cmpd="sng" w="6350">
                      <a:solidFill>
                        <a:srgbClr val="5B9BD5"/>
                      </a:solidFill>
                      <a:prstDash val="solid"/>
                      <a:round/>
                      <a:headEnd len="sm" w="sm" type="none"/>
                      <a:tailEnd len="sm" w="sm" type="none"/>
                    </a:lnB>
                  </a:tcPr>
                </a:tc>
              </a:tr>
            </a:tbl>
          </a:graphicData>
        </a:graphic>
      </p:graphicFrame>
      <p:sp>
        <p:nvSpPr>
          <p:cNvPr id="263" name="Google Shape;263;p40"/>
          <p:cNvSpPr txBox="1"/>
          <p:nvPr/>
        </p:nvSpPr>
        <p:spPr>
          <a:xfrm>
            <a:off x="178800" y="111775"/>
            <a:ext cx="87864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User stories and M</a:t>
            </a:r>
            <a:r>
              <a:rPr b="1" lang="en" sz="1800"/>
              <a:t>ock UI</a:t>
            </a:r>
            <a:endParaRPr b="1" sz="1800"/>
          </a:p>
        </p:txBody>
      </p:sp>
      <p:sp>
        <p:nvSpPr>
          <p:cNvPr id="264" name="Google Shape;264;p40"/>
          <p:cNvSpPr/>
          <p:nvPr/>
        </p:nvSpPr>
        <p:spPr>
          <a:xfrm>
            <a:off x="6714400" y="1071400"/>
            <a:ext cx="413625" cy="73550"/>
          </a:xfrm>
          <a:custGeom>
            <a:rect b="b" l="l" r="r" t="t"/>
            <a:pathLst>
              <a:path extrusionOk="0" h="2942" w="16545">
                <a:moveTo>
                  <a:pt x="0" y="1335"/>
                </a:moveTo>
                <a:cubicBezTo>
                  <a:pt x="1044" y="1335"/>
                  <a:pt x="5160" y="2757"/>
                  <a:pt x="5871" y="2402"/>
                </a:cubicBezTo>
                <a:cubicBezTo>
                  <a:pt x="6884" y="1896"/>
                  <a:pt x="7141" y="0"/>
                  <a:pt x="8273" y="0"/>
                </a:cubicBezTo>
                <a:cubicBezTo>
                  <a:pt x="11170" y="0"/>
                  <a:pt x="13954" y="3966"/>
                  <a:pt x="16545" y="2669"/>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271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Next Steps </a:t>
            </a:r>
            <a:endParaRPr/>
          </a:p>
        </p:txBody>
      </p:sp>
      <p:pic>
        <p:nvPicPr>
          <p:cNvPr id="270" name="Google Shape;270;p41"/>
          <p:cNvPicPr preferRelativeResize="0"/>
          <p:nvPr/>
        </p:nvPicPr>
        <p:blipFill>
          <a:blip r:embed="rId3">
            <a:alphaModFix/>
          </a:blip>
          <a:stretch>
            <a:fillRect/>
          </a:stretch>
        </p:blipFill>
        <p:spPr>
          <a:xfrm>
            <a:off x="311700" y="1383150"/>
            <a:ext cx="4984400" cy="2877100"/>
          </a:xfrm>
          <a:prstGeom prst="rect">
            <a:avLst/>
          </a:prstGeom>
          <a:noFill/>
          <a:ln>
            <a:noFill/>
          </a:ln>
        </p:spPr>
      </p:pic>
      <p:pic>
        <p:nvPicPr>
          <p:cNvPr id="271" name="Google Shape;271;p41"/>
          <p:cNvPicPr preferRelativeResize="0"/>
          <p:nvPr/>
        </p:nvPicPr>
        <p:blipFill rotWithShape="1">
          <a:blip r:embed="rId4">
            <a:alphaModFix/>
          </a:blip>
          <a:srcRect b="24464" l="22387" r="42704" t="43837"/>
          <a:stretch/>
        </p:blipFill>
        <p:spPr>
          <a:xfrm>
            <a:off x="5431850" y="1383150"/>
            <a:ext cx="3192048" cy="1629575"/>
          </a:xfrm>
          <a:prstGeom prst="rect">
            <a:avLst/>
          </a:prstGeom>
          <a:noFill/>
          <a:ln>
            <a:noFill/>
          </a:ln>
        </p:spPr>
      </p:pic>
      <p:pic>
        <p:nvPicPr>
          <p:cNvPr id="272" name="Google Shape;272;p41"/>
          <p:cNvPicPr preferRelativeResize="0"/>
          <p:nvPr/>
        </p:nvPicPr>
        <p:blipFill rotWithShape="1">
          <a:blip r:embed="rId5">
            <a:alphaModFix/>
          </a:blip>
          <a:srcRect b="40025" l="21377" r="46413" t="45545"/>
          <a:stretch/>
        </p:blipFill>
        <p:spPr>
          <a:xfrm>
            <a:off x="5431850" y="3345350"/>
            <a:ext cx="3192048" cy="803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 name="Shape 71"/>
        <p:cNvGrpSpPr/>
        <p:nvPr/>
      </p:nvGrpSpPr>
      <p:grpSpPr>
        <a:xfrm>
          <a:off x="0" y="0"/>
          <a:ext cx="0" cy="0"/>
          <a:chOff x="0" y="0"/>
          <a:chExt cx="0" cy="0"/>
        </a:xfrm>
      </p:grpSpPr>
      <p:sp>
        <p:nvSpPr>
          <p:cNvPr id="72" name="Google Shape;72;p15"/>
          <p:cNvSpPr txBox="1"/>
          <p:nvPr>
            <p:ph type="title"/>
          </p:nvPr>
        </p:nvSpPr>
        <p:spPr>
          <a:xfrm>
            <a:off x="377625" y="43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The </a:t>
            </a:r>
            <a:r>
              <a:rPr lang="en"/>
              <a:t>Public Library</a:t>
            </a:r>
            <a:endParaRPr/>
          </a:p>
        </p:txBody>
      </p:sp>
      <p:pic>
        <p:nvPicPr>
          <p:cNvPr id="73" name="Google Shape;73;p15"/>
          <p:cNvPicPr preferRelativeResize="0"/>
          <p:nvPr/>
        </p:nvPicPr>
        <p:blipFill>
          <a:blip r:embed="rId3">
            <a:alphaModFix/>
          </a:blip>
          <a:stretch>
            <a:fillRect/>
          </a:stretch>
        </p:blipFill>
        <p:spPr>
          <a:xfrm>
            <a:off x="4571997" y="1585225"/>
            <a:ext cx="4112875" cy="2789200"/>
          </a:xfrm>
          <a:prstGeom prst="rect">
            <a:avLst/>
          </a:prstGeom>
          <a:noFill/>
          <a:ln>
            <a:noFill/>
          </a:ln>
        </p:spPr>
      </p:pic>
      <p:pic>
        <p:nvPicPr>
          <p:cNvPr id="74" name="Google Shape;74;p15"/>
          <p:cNvPicPr preferRelativeResize="0"/>
          <p:nvPr/>
        </p:nvPicPr>
        <p:blipFill>
          <a:blip r:embed="rId4">
            <a:alphaModFix/>
          </a:blip>
          <a:stretch>
            <a:fillRect/>
          </a:stretch>
        </p:blipFill>
        <p:spPr>
          <a:xfrm>
            <a:off x="589582" y="1115725"/>
            <a:ext cx="2880894" cy="3728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77625" y="434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a:t>
            </a:r>
            <a:endParaRPr/>
          </a:p>
        </p:txBody>
      </p:sp>
      <p:pic>
        <p:nvPicPr>
          <p:cNvPr id="278" name="Google Shape;278;p42"/>
          <p:cNvPicPr preferRelativeResize="0"/>
          <p:nvPr/>
        </p:nvPicPr>
        <p:blipFill>
          <a:blip r:embed="rId3">
            <a:alphaModFix/>
          </a:blip>
          <a:stretch>
            <a:fillRect/>
          </a:stretch>
        </p:blipFill>
        <p:spPr>
          <a:xfrm>
            <a:off x="4340722" y="239750"/>
            <a:ext cx="4112875" cy="2789200"/>
          </a:xfrm>
          <a:prstGeom prst="rect">
            <a:avLst/>
          </a:prstGeom>
          <a:noFill/>
          <a:ln>
            <a:noFill/>
          </a:ln>
        </p:spPr>
      </p:pic>
      <p:pic>
        <p:nvPicPr>
          <p:cNvPr id="279" name="Google Shape;279;p42"/>
          <p:cNvPicPr preferRelativeResize="0"/>
          <p:nvPr/>
        </p:nvPicPr>
        <p:blipFill>
          <a:blip r:embed="rId4">
            <a:alphaModFix/>
          </a:blip>
          <a:stretch>
            <a:fillRect/>
          </a:stretch>
        </p:blipFill>
        <p:spPr>
          <a:xfrm>
            <a:off x="544157" y="1332050"/>
            <a:ext cx="2880894" cy="3728200"/>
          </a:xfrm>
          <a:prstGeom prst="rect">
            <a:avLst/>
          </a:prstGeom>
          <a:noFill/>
          <a:ln>
            <a:noFill/>
          </a:ln>
        </p:spPr>
      </p:pic>
      <p:pic>
        <p:nvPicPr>
          <p:cNvPr id="280" name="Google Shape;280;p42"/>
          <p:cNvPicPr preferRelativeResize="0"/>
          <p:nvPr/>
        </p:nvPicPr>
        <p:blipFill>
          <a:blip r:embed="rId5">
            <a:alphaModFix/>
          </a:blip>
          <a:stretch>
            <a:fillRect/>
          </a:stretch>
        </p:blipFill>
        <p:spPr>
          <a:xfrm>
            <a:off x="5238689" y="3380000"/>
            <a:ext cx="2594504" cy="1680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43"/>
          <p:cNvPicPr preferRelativeResize="0"/>
          <p:nvPr/>
        </p:nvPicPr>
        <p:blipFill>
          <a:blip r:embed="rId3">
            <a:alphaModFix/>
          </a:blip>
          <a:stretch>
            <a:fillRect/>
          </a:stretch>
        </p:blipFill>
        <p:spPr>
          <a:xfrm>
            <a:off x="0" y="0"/>
            <a:ext cx="9144001" cy="5143500"/>
          </a:xfrm>
          <a:prstGeom prst="rect">
            <a:avLst/>
          </a:prstGeom>
          <a:noFill/>
          <a:ln>
            <a:noFill/>
          </a:ln>
        </p:spPr>
      </p:pic>
      <p:sp>
        <p:nvSpPr>
          <p:cNvPr id="286" name="Google Shape;286;p43"/>
          <p:cNvSpPr txBox="1"/>
          <p:nvPr/>
        </p:nvSpPr>
        <p:spPr>
          <a:xfrm>
            <a:off x="116700" y="4165200"/>
            <a:ext cx="4455300" cy="6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chemeClr val="dk2"/>
                </a:solidFill>
                <a:latin typeface="Roboto Slab"/>
                <a:ea typeface="Roboto Slab"/>
                <a:cs typeface="Roboto Slab"/>
                <a:sym typeface="Roboto Slab"/>
              </a:rPr>
              <a:t>Improvement of word correction, completion, and prediction models</a:t>
            </a:r>
            <a:endParaRPr b="1" sz="2000"/>
          </a:p>
        </p:txBody>
      </p:sp>
      <p:sp>
        <p:nvSpPr>
          <p:cNvPr id="287" name="Google Shape;287;p43"/>
          <p:cNvSpPr txBox="1"/>
          <p:nvPr/>
        </p:nvSpPr>
        <p:spPr>
          <a:xfrm>
            <a:off x="4637100" y="4165200"/>
            <a:ext cx="4506900" cy="8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Testing on browser</a:t>
            </a:r>
            <a:endParaRPr b="1" sz="2000">
              <a:solidFill>
                <a:srgbClr val="EFEFEF"/>
              </a:solidFill>
              <a:latin typeface="Roboto Slab"/>
              <a:ea typeface="Roboto Slab"/>
              <a:cs typeface="Roboto Slab"/>
              <a:sym typeface="Roboto Slab"/>
            </a:endParaRPr>
          </a:p>
          <a:p>
            <a:pPr indent="0" lvl="0" marL="0" rtl="0" algn="l">
              <a:lnSpc>
                <a:spcPct val="115000"/>
              </a:lnSpc>
              <a:spcBef>
                <a:spcPts val="0"/>
              </a:spcBef>
              <a:spcAft>
                <a:spcPts val="0"/>
              </a:spcAft>
              <a:buClr>
                <a:schemeClr val="dk2"/>
              </a:buClr>
              <a:buSzPts val="1100"/>
              <a:buFont typeface="Arial"/>
              <a:buNone/>
            </a:pPr>
            <a:r>
              <a:rPr b="1" lang="en" sz="2000">
                <a:solidFill>
                  <a:srgbClr val="EFEFEF"/>
                </a:solidFill>
                <a:latin typeface="Roboto Slab"/>
                <a:ea typeface="Roboto Slab"/>
                <a:cs typeface="Roboto Slab"/>
                <a:sym typeface="Roboto Slab"/>
              </a:rPr>
              <a:t>                      Consistent display table</a:t>
            </a:r>
            <a:endParaRPr b="1"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401150" y="240675"/>
            <a:ext cx="8263551"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5"/>
          <p:cNvPicPr preferRelativeResize="0"/>
          <p:nvPr/>
        </p:nvPicPr>
        <p:blipFill>
          <a:blip r:embed="rId3">
            <a:alphaModFix/>
          </a:blip>
          <a:stretch>
            <a:fillRect/>
          </a:stretch>
        </p:blipFill>
        <p:spPr>
          <a:xfrm>
            <a:off x="1749675" y="201275"/>
            <a:ext cx="1996992" cy="4740950"/>
          </a:xfrm>
          <a:prstGeom prst="rect">
            <a:avLst/>
          </a:prstGeom>
          <a:noFill/>
          <a:ln>
            <a:noFill/>
          </a:ln>
        </p:spPr>
      </p:pic>
      <p:graphicFrame>
        <p:nvGraphicFramePr>
          <p:cNvPr id="298" name="Google Shape;298;p45"/>
          <p:cNvGraphicFramePr/>
          <p:nvPr/>
        </p:nvGraphicFramePr>
        <p:xfrm>
          <a:off x="5131600" y="224900"/>
          <a:ext cx="3000000" cy="3000000"/>
        </p:xfrm>
        <a:graphic>
          <a:graphicData uri="http://schemas.openxmlformats.org/drawingml/2006/table">
            <a:tbl>
              <a:tblPr>
                <a:noFill/>
                <a:tableStyleId>{44CEB8BE-EC76-4076-8C87-B36C41CEC34A}</a:tableStyleId>
              </a:tblPr>
              <a:tblGrid>
                <a:gridCol w="1938925"/>
                <a:gridCol w="1938925"/>
              </a:tblGrid>
              <a:tr h="369575">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5100">
                <a:tc rowSpan="2">
                  <a:txBody>
                    <a:bodyPr>
                      <a:noAutofit/>
                    </a:bodyPr>
                    <a:lstStyle/>
                    <a:p>
                      <a:pPr indent="0" lvl="0" marL="0" rtl="0" algn="ctr">
                        <a:spcBef>
                          <a:spcPts val="0"/>
                        </a:spcBef>
                        <a:spcAft>
                          <a:spcPts val="0"/>
                        </a:spcAft>
                        <a:buNone/>
                      </a:pPr>
                      <a:r>
                        <a:rPr lang="en"/>
                        <a:t>Defines the “responsibilities” and “</a:t>
                      </a:r>
                      <a:r>
                        <a:rPr lang="en"/>
                        <a:t>constraints</a:t>
                      </a:r>
                      <a:r>
                        <a:rPr lang="en"/>
                        <a:t>” of TabX and how it and its subcomponents should operate to work within Chrome</a:t>
                      </a:r>
                      <a:endParaRPr/>
                    </a:p>
                  </a:txBody>
                  <a:tcPr marT="91425" marB="91425" marR="91425" marL="91425" anchor="ctr"/>
                </a:tc>
                <a:tc rowSpan="2">
                  <a:txBody>
                    <a:bodyPr>
                      <a:noAutofit/>
                    </a:bodyPr>
                    <a:lstStyle/>
                    <a:p>
                      <a:pPr indent="0" lvl="0" marL="0" rtl="0" algn="ctr">
                        <a:spcBef>
                          <a:spcPts val="0"/>
                        </a:spcBef>
                        <a:spcAft>
                          <a:spcPts val="0"/>
                        </a:spcAft>
                        <a:buNone/>
                      </a:pPr>
                      <a:r>
                        <a:rPr lang="en">
                          <a:solidFill>
                            <a:schemeClr val="dk2"/>
                          </a:solidFill>
                        </a:rPr>
                        <a:t>To deploy TabX into Chrome as client wants</a:t>
                      </a:r>
                      <a:endParaRPr/>
                    </a:p>
                  </a:txBody>
                  <a:tcPr marT="91425" marB="91425" marR="91425" marL="91425" anchor="ctr"/>
                </a:tc>
              </a:tr>
              <a:tr h="2133100">
                <a:tc vMerge="1"/>
                <a:tc v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graphicFrame>
        <p:nvGraphicFramePr>
          <p:cNvPr id="303" name="Google Shape;303;p46"/>
          <p:cNvGraphicFramePr/>
          <p:nvPr/>
        </p:nvGraphicFramePr>
        <p:xfrm>
          <a:off x="5131600" y="224900"/>
          <a:ext cx="3000000" cy="3000000"/>
        </p:xfrm>
        <a:graphic>
          <a:graphicData uri="http://schemas.openxmlformats.org/drawingml/2006/table">
            <a:tbl>
              <a:tblPr>
                <a:noFill/>
                <a:tableStyleId>{44CEB8BE-EC76-4076-8C87-B36C41CEC34A}</a:tableStyleId>
              </a:tblPr>
              <a:tblGrid>
                <a:gridCol w="1938925"/>
                <a:gridCol w="1938925"/>
              </a:tblGrid>
              <a:tr h="369575">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5100">
                <a:tc>
                  <a:txBody>
                    <a:bodyPr>
                      <a:noAutofit/>
                    </a:bodyPr>
                    <a:lstStyle/>
                    <a:p>
                      <a:pPr indent="0" lvl="0" marL="0" rtl="0" algn="ctr">
                        <a:spcBef>
                          <a:spcPts val="0"/>
                        </a:spcBef>
                        <a:spcAft>
                          <a:spcPts val="0"/>
                        </a:spcAft>
                        <a:buClr>
                          <a:schemeClr val="dk2"/>
                        </a:buClr>
                        <a:buSzPts val="1100"/>
                        <a:buFont typeface="Arial"/>
                        <a:buNone/>
                      </a:pPr>
                      <a:r>
                        <a:rPr lang="en">
                          <a:solidFill>
                            <a:schemeClr val="dk2"/>
                          </a:solidFill>
                        </a:rPr>
                        <a:t>Decouples presentation from the application logic</a:t>
                      </a:r>
                      <a:endParaRPr/>
                    </a:p>
                    <a:p>
                      <a:pPr indent="0" lvl="0" marL="0" rtl="0" algn="l">
                        <a:spcBef>
                          <a:spcPts val="0"/>
                        </a:spcBef>
                        <a:spcAft>
                          <a:spcPts val="0"/>
                        </a:spcAft>
                        <a:buNone/>
                      </a:pPr>
                      <a:r>
                        <a:t/>
                      </a:r>
                      <a:endParaRPr/>
                    </a:p>
                  </a:txBody>
                  <a:tcPr marT="91425" marB="91425" marR="91425" marL="91425" anchor="ctr"/>
                </a:tc>
                <a:tc>
                  <a:txBody>
                    <a:bodyPr>
                      <a:noAutofit/>
                    </a:bodyPr>
                    <a:lstStyle/>
                    <a:p>
                      <a:pPr indent="0" lvl="0" marL="0" rtl="0" algn="ctr">
                        <a:spcBef>
                          <a:spcPts val="0"/>
                        </a:spcBef>
                        <a:spcAft>
                          <a:spcPts val="0"/>
                        </a:spcAft>
                        <a:buNone/>
                      </a:pPr>
                      <a:r>
                        <a:rPr lang="en"/>
                        <a:t>To better create views for UI-friendly interaction between TabX and the library’s non-techy users</a:t>
                      </a:r>
                      <a:endParaRPr/>
                    </a:p>
                  </a:txBody>
                  <a:tcPr marT="91425" marB="91425" marR="91425" marL="91425" anchor="ctr"/>
                </a:tc>
              </a:tr>
              <a:tr h="2133100">
                <a:tc>
                  <a:txBody>
                    <a:bodyPr>
                      <a:noAutofit/>
                    </a:bodyPr>
                    <a:lstStyle/>
                    <a:p>
                      <a:pPr indent="0" lvl="0" marL="0" rtl="0" algn="ctr">
                        <a:spcBef>
                          <a:spcPts val="0"/>
                        </a:spcBef>
                        <a:spcAft>
                          <a:spcPts val="0"/>
                        </a:spcAft>
                        <a:buNone/>
                      </a:pPr>
                      <a:r>
                        <a:rPr lang="en"/>
                        <a:t>TabX’s delegate for interfacing between it, browsers </a:t>
                      </a:r>
                      <a:r>
                        <a:rPr lang="en"/>
                        <a:t>and their</a:t>
                      </a:r>
                      <a:r>
                        <a:rPr lang="en"/>
                        <a:t> APIs</a:t>
                      </a:r>
                      <a:endParaRPr/>
                    </a:p>
                  </a:txBody>
                  <a:tcPr marT="91425" marB="91425" marR="91425" marL="91425" anchor="ctr"/>
                </a:tc>
                <a:tc>
                  <a:txBody>
                    <a:bodyPr>
                      <a:noAutofit/>
                    </a:bodyPr>
                    <a:lstStyle/>
                    <a:p>
                      <a:pPr indent="0" lvl="0" marL="0" rtl="0" algn="ctr">
                        <a:spcBef>
                          <a:spcPts val="0"/>
                        </a:spcBef>
                        <a:spcAft>
                          <a:spcPts val="0"/>
                        </a:spcAft>
                        <a:buNone/>
                      </a:pPr>
                      <a:r>
                        <a:rPr lang="en"/>
                        <a:t>Anticipate deployment in other browsers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(aka just-in-case)</a:t>
                      </a:r>
                      <a:endParaRPr/>
                    </a:p>
                  </a:txBody>
                  <a:tcPr marT="91425" marB="91425" marR="91425" marL="91425" anchor="ctr"/>
                </a:tc>
              </a:tr>
            </a:tbl>
          </a:graphicData>
        </a:graphic>
      </p:graphicFrame>
      <p:pic>
        <p:nvPicPr>
          <p:cNvPr id="304" name="Google Shape;304;p46"/>
          <p:cNvPicPr preferRelativeResize="0"/>
          <p:nvPr/>
        </p:nvPicPr>
        <p:blipFill>
          <a:blip r:embed="rId3">
            <a:alphaModFix/>
          </a:blip>
          <a:stretch>
            <a:fillRect/>
          </a:stretch>
        </p:blipFill>
        <p:spPr>
          <a:xfrm>
            <a:off x="229200" y="224900"/>
            <a:ext cx="4372182" cy="2313450"/>
          </a:xfrm>
          <a:prstGeom prst="rect">
            <a:avLst/>
          </a:prstGeom>
          <a:noFill/>
          <a:ln>
            <a:noFill/>
          </a:ln>
        </p:spPr>
      </p:pic>
      <p:pic>
        <p:nvPicPr>
          <p:cNvPr id="305" name="Google Shape;305;p46"/>
          <p:cNvPicPr preferRelativeResize="0"/>
          <p:nvPr/>
        </p:nvPicPr>
        <p:blipFill>
          <a:blip r:embed="rId4">
            <a:alphaModFix/>
          </a:blip>
          <a:stretch>
            <a:fillRect/>
          </a:stretch>
        </p:blipFill>
        <p:spPr>
          <a:xfrm>
            <a:off x="1067262" y="2652400"/>
            <a:ext cx="2914350" cy="2313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graphicFrame>
        <p:nvGraphicFramePr>
          <p:cNvPr id="310" name="Google Shape;310;p47"/>
          <p:cNvGraphicFramePr/>
          <p:nvPr/>
        </p:nvGraphicFramePr>
        <p:xfrm>
          <a:off x="5131600" y="224900"/>
          <a:ext cx="3000000" cy="3000000"/>
        </p:xfrm>
        <a:graphic>
          <a:graphicData uri="http://schemas.openxmlformats.org/drawingml/2006/table">
            <a:tbl>
              <a:tblPr>
                <a:noFill/>
                <a:tableStyleId>{44CEB8BE-EC76-4076-8C87-B36C41CEC34A}</a:tableStyleId>
              </a:tblPr>
              <a:tblGrid>
                <a:gridCol w="1938925"/>
                <a:gridCol w="1938925"/>
              </a:tblGrid>
              <a:tr h="393450">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3275">
                <a:tc>
                  <a:txBody>
                    <a:bodyPr>
                      <a:noAutofit/>
                    </a:bodyPr>
                    <a:lstStyle/>
                    <a:p>
                      <a:pPr indent="0" lvl="0" marL="0" rtl="0" algn="ctr">
                        <a:spcBef>
                          <a:spcPts val="0"/>
                        </a:spcBef>
                        <a:spcAft>
                          <a:spcPts val="0"/>
                        </a:spcAft>
                        <a:buNone/>
                      </a:pPr>
                      <a:r>
                        <a:rPr lang="en"/>
                        <a:t>Handles </a:t>
                      </a:r>
                      <a:r>
                        <a:rPr lang="en"/>
                        <a:t>UI and service provision</a:t>
                      </a:r>
                      <a:endParaRPr/>
                    </a:p>
                  </a:txBody>
                  <a:tcPr marT="91425" marB="91425" marR="91425" marL="91425" anchor="ctr"/>
                </a:tc>
                <a:tc>
                  <a:txBody>
                    <a:bodyPr>
                      <a:noAutofit/>
                    </a:bodyPr>
                    <a:lstStyle/>
                    <a:p>
                      <a:pPr indent="0" lvl="0" marL="0" rtl="0" algn="ctr">
                        <a:spcBef>
                          <a:spcPts val="0"/>
                        </a:spcBef>
                        <a:spcAft>
                          <a:spcPts val="0"/>
                        </a:spcAft>
                        <a:buNone/>
                      </a:pPr>
                      <a:r>
                        <a:rPr lang="en"/>
                        <a:t>To enable the client’s patrons to access TabX’s writing assistance features</a:t>
                      </a:r>
                      <a:endParaRPr/>
                    </a:p>
                  </a:txBody>
                  <a:tcPr marT="91425" marB="91425" marR="91425" marL="91425" anchor="ctr"/>
                </a:tc>
              </a:tr>
              <a:tr h="2131175">
                <a:tc>
                  <a:txBody>
                    <a:bodyPr>
                      <a:noAutofit/>
                    </a:bodyPr>
                    <a:lstStyle/>
                    <a:p>
                      <a:pPr indent="0" lvl="0" marL="0" rtl="0" algn="ctr">
                        <a:spcBef>
                          <a:spcPts val="0"/>
                        </a:spcBef>
                        <a:spcAft>
                          <a:spcPts val="0"/>
                        </a:spcAft>
                        <a:buNone/>
                      </a:pPr>
                      <a:r>
                        <a:rPr lang="en"/>
                        <a:t>Produces suggestions </a:t>
                      </a:r>
                      <a:r>
                        <a:rPr lang="en"/>
                        <a:t>based on </a:t>
                      </a:r>
                      <a:r>
                        <a:rPr lang="en"/>
                        <a:t>user input</a:t>
                      </a:r>
                      <a:endParaRPr/>
                    </a:p>
                  </a:txBody>
                  <a:tcPr marT="91425" marB="91425" marR="91425" marL="91425" anchor="ctr"/>
                </a:tc>
                <a:tc>
                  <a:txBody>
                    <a:bodyPr>
                      <a:noAutofit/>
                    </a:bodyPr>
                    <a:lstStyle/>
                    <a:p>
                      <a:pPr indent="0" lvl="0" marL="0" rtl="0" algn="ctr">
                        <a:spcBef>
                          <a:spcPts val="0"/>
                        </a:spcBef>
                        <a:spcAft>
                          <a:spcPts val="0"/>
                        </a:spcAft>
                        <a:buNone/>
                      </a:pPr>
                      <a:r>
                        <a:rPr lang="en"/>
                        <a:t>To ensure writing assistance features produce results that users would want to use</a:t>
                      </a:r>
                      <a:endParaRPr/>
                    </a:p>
                  </a:txBody>
                  <a:tcPr marT="91425" marB="91425" marR="91425" marL="91425" anchor="ctr"/>
                </a:tc>
              </a:tr>
            </a:tbl>
          </a:graphicData>
        </a:graphic>
      </p:graphicFrame>
      <p:pic>
        <p:nvPicPr>
          <p:cNvPr id="311" name="Google Shape;311;p47"/>
          <p:cNvPicPr preferRelativeResize="0"/>
          <p:nvPr/>
        </p:nvPicPr>
        <p:blipFill>
          <a:blip r:embed="rId3">
            <a:alphaModFix/>
          </a:blip>
          <a:stretch>
            <a:fillRect/>
          </a:stretch>
        </p:blipFill>
        <p:spPr>
          <a:xfrm>
            <a:off x="585525" y="268625"/>
            <a:ext cx="3934900" cy="2463400"/>
          </a:xfrm>
          <a:prstGeom prst="rect">
            <a:avLst/>
          </a:prstGeom>
          <a:noFill/>
          <a:ln>
            <a:noFill/>
          </a:ln>
        </p:spPr>
      </p:pic>
      <p:pic>
        <p:nvPicPr>
          <p:cNvPr id="312" name="Google Shape;312;p47"/>
          <p:cNvPicPr preferRelativeResize="0"/>
          <p:nvPr/>
        </p:nvPicPr>
        <p:blipFill>
          <a:blip r:embed="rId4">
            <a:alphaModFix/>
          </a:blip>
          <a:stretch>
            <a:fillRect/>
          </a:stretch>
        </p:blipFill>
        <p:spPr>
          <a:xfrm>
            <a:off x="492300" y="2958575"/>
            <a:ext cx="3934900" cy="197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graphicFrame>
        <p:nvGraphicFramePr>
          <p:cNvPr id="317" name="Google Shape;317;p48"/>
          <p:cNvGraphicFramePr/>
          <p:nvPr/>
        </p:nvGraphicFramePr>
        <p:xfrm>
          <a:off x="5131600" y="224900"/>
          <a:ext cx="3000000" cy="3000000"/>
        </p:xfrm>
        <a:graphic>
          <a:graphicData uri="http://schemas.openxmlformats.org/drawingml/2006/table">
            <a:tbl>
              <a:tblPr>
                <a:noFill/>
                <a:tableStyleId>{44CEB8BE-EC76-4076-8C87-B36C41CEC34A}</a:tableStyleId>
              </a:tblPr>
              <a:tblGrid>
                <a:gridCol w="1938925"/>
                <a:gridCol w="1938925"/>
              </a:tblGrid>
              <a:tr h="369575">
                <a:tc>
                  <a:txBody>
                    <a:bodyPr>
                      <a:noAutofit/>
                    </a:bodyPr>
                    <a:lstStyle/>
                    <a:p>
                      <a:pPr indent="0" lvl="0" marL="0" rtl="0" algn="ctr">
                        <a:spcBef>
                          <a:spcPts val="0"/>
                        </a:spcBef>
                        <a:spcAft>
                          <a:spcPts val="0"/>
                        </a:spcAft>
                        <a:buNone/>
                      </a:pPr>
                      <a:r>
                        <a:rPr lang="en"/>
                        <a:t>Responsibility</a:t>
                      </a:r>
                      <a:endParaRPr/>
                    </a:p>
                  </a:txBody>
                  <a:tcPr marT="91425" marB="91425" marR="91425" marL="91425"/>
                </a:tc>
                <a:tc>
                  <a:txBody>
                    <a:bodyPr>
                      <a:noAutofit/>
                    </a:bodyPr>
                    <a:lstStyle/>
                    <a:p>
                      <a:pPr indent="0" lvl="0" marL="0" rtl="0" algn="ctr">
                        <a:spcBef>
                          <a:spcPts val="0"/>
                        </a:spcBef>
                        <a:spcAft>
                          <a:spcPts val="0"/>
                        </a:spcAft>
                        <a:buNone/>
                      </a:pPr>
                      <a:r>
                        <a:rPr lang="en"/>
                        <a:t>Purpose</a:t>
                      </a:r>
                      <a:endParaRPr/>
                    </a:p>
                  </a:txBody>
                  <a:tcPr marT="91425" marB="91425" marR="91425" marL="91425"/>
                </a:tc>
              </a:tr>
              <a:tr h="2035100">
                <a:tc>
                  <a:txBody>
                    <a:bodyPr>
                      <a:noAutofit/>
                    </a:bodyPr>
                    <a:lstStyle/>
                    <a:p>
                      <a:pPr indent="0" lvl="0" marL="0" rtl="0" algn="ctr">
                        <a:spcBef>
                          <a:spcPts val="0"/>
                        </a:spcBef>
                        <a:spcAft>
                          <a:spcPts val="0"/>
                        </a:spcAft>
                        <a:buNone/>
                      </a:pPr>
                      <a:r>
                        <a:rPr lang="en"/>
                        <a:t>Offers suggestions on how to finish an incomplete word</a:t>
                      </a:r>
                      <a:endParaRPr/>
                    </a:p>
                  </a:txBody>
                  <a:tcPr marT="91425" marB="91425" marR="91425" marL="91425" anchor="ctr"/>
                </a:tc>
                <a:tc rowSpan="2">
                  <a:txBody>
                    <a:bodyPr>
                      <a:noAutofit/>
                    </a:bodyPr>
                    <a:lstStyle/>
                    <a:p>
                      <a:pPr indent="0" lvl="0" marL="0" rtl="0" algn="ctr">
                        <a:spcBef>
                          <a:spcPts val="0"/>
                        </a:spcBef>
                        <a:spcAft>
                          <a:spcPts val="0"/>
                        </a:spcAft>
                        <a:buNone/>
                      </a:pPr>
                      <a:r>
                        <a:rPr lang="en"/>
                        <a:t>To service our client’s patrons with writing assistant features as specified</a:t>
                      </a:r>
                      <a:endParaRPr/>
                    </a:p>
                  </a:txBody>
                  <a:tcPr marT="91425" marB="91425" marR="91425" marL="91425" anchor="ctr"/>
                </a:tc>
              </a:tr>
              <a:tr h="2133100">
                <a:tc>
                  <a:txBody>
                    <a:bodyPr>
                      <a:noAutofit/>
                    </a:bodyPr>
                    <a:lstStyle/>
                    <a:p>
                      <a:pPr indent="0" lvl="0" marL="0" rtl="0" algn="ctr">
                        <a:spcBef>
                          <a:spcPts val="0"/>
                        </a:spcBef>
                        <a:spcAft>
                          <a:spcPts val="0"/>
                        </a:spcAft>
                        <a:buNone/>
                      </a:pPr>
                      <a:r>
                        <a:rPr lang="en"/>
                        <a:t>Offers suggestions on what words should follow a complete word</a:t>
                      </a:r>
                      <a:endParaRPr/>
                    </a:p>
                  </a:txBody>
                  <a:tcPr marT="91425" marB="91425" marR="91425" marL="91425" anchor="ctr"/>
                </a:tc>
                <a:tc vMerge="1"/>
              </a:tr>
            </a:tbl>
          </a:graphicData>
        </a:graphic>
      </p:graphicFrame>
      <p:pic>
        <p:nvPicPr>
          <p:cNvPr id="318" name="Google Shape;318;p48"/>
          <p:cNvPicPr preferRelativeResize="0"/>
          <p:nvPr/>
        </p:nvPicPr>
        <p:blipFill rotWithShape="1">
          <a:blip r:embed="rId3">
            <a:alphaModFix/>
          </a:blip>
          <a:srcRect b="0" l="0" r="50072" t="42112"/>
          <a:stretch/>
        </p:blipFill>
        <p:spPr>
          <a:xfrm>
            <a:off x="294200" y="339675"/>
            <a:ext cx="4509624" cy="1888950"/>
          </a:xfrm>
          <a:prstGeom prst="rect">
            <a:avLst/>
          </a:prstGeom>
          <a:noFill/>
          <a:ln>
            <a:noFill/>
          </a:ln>
        </p:spPr>
      </p:pic>
      <p:pic>
        <p:nvPicPr>
          <p:cNvPr id="319" name="Google Shape;319;p48"/>
          <p:cNvPicPr preferRelativeResize="0"/>
          <p:nvPr/>
        </p:nvPicPr>
        <p:blipFill rotWithShape="1">
          <a:blip r:embed="rId3">
            <a:alphaModFix/>
          </a:blip>
          <a:srcRect b="0" l="51899" r="0" t="42112"/>
          <a:stretch/>
        </p:blipFill>
        <p:spPr>
          <a:xfrm>
            <a:off x="294200" y="2737250"/>
            <a:ext cx="4509624" cy="1888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311700" y="27545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Testing</a:t>
            </a:r>
            <a:endParaRPr/>
          </a:p>
        </p:txBody>
      </p:sp>
      <p:sp>
        <p:nvSpPr>
          <p:cNvPr id="325" name="Google Shape;325;p49"/>
          <p:cNvSpPr txBox="1"/>
          <p:nvPr>
            <p:ph idx="1" type="body"/>
          </p:nvPr>
        </p:nvSpPr>
        <p:spPr>
          <a:xfrm>
            <a:off x="311700" y="1118550"/>
            <a:ext cx="435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Qualitative:</a:t>
            </a:r>
            <a:r>
              <a:rPr lang="en"/>
              <a:t> What do you think?</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Usage: </a:t>
            </a:r>
            <a:r>
              <a:rPr lang="en"/>
              <a:t>How often?</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Correction:</a:t>
            </a:r>
            <a:r>
              <a:rPr lang="en"/>
              <a:t> How accurate?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Speed:</a:t>
            </a:r>
            <a:r>
              <a:rPr lang="en"/>
              <a:t> How fast?</a:t>
            </a:r>
            <a:endParaRPr/>
          </a:p>
        </p:txBody>
      </p:sp>
      <p:pic>
        <p:nvPicPr>
          <p:cNvPr id="326" name="Google Shape;326;p49"/>
          <p:cNvPicPr preferRelativeResize="0"/>
          <p:nvPr/>
        </p:nvPicPr>
        <p:blipFill>
          <a:blip r:embed="rId3">
            <a:alphaModFix/>
          </a:blip>
          <a:stretch>
            <a:fillRect/>
          </a:stretch>
        </p:blipFill>
        <p:spPr>
          <a:xfrm>
            <a:off x="4763313" y="445025"/>
            <a:ext cx="3210975" cy="2323100"/>
          </a:xfrm>
          <a:prstGeom prst="rect">
            <a:avLst/>
          </a:prstGeom>
          <a:noFill/>
          <a:ln>
            <a:noFill/>
          </a:ln>
        </p:spPr>
      </p:pic>
      <p:pic>
        <p:nvPicPr>
          <p:cNvPr id="327" name="Google Shape;327;p49"/>
          <p:cNvPicPr preferRelativeResize="0"/>
          <p:nvPr/>
        </p:nvPicPr>
        <p:blipFill>
          <a:blip r:embed="rId4">
            <a:alphaModFix/>
          </a:blip>
          <a:stretch>
            <a:fillRect/>
          </a:stretch>
        </p:blipFill>
        <p:spPr>
          <a:xfrm>
            <a:off x="4213375" y="3381450"/>
            <a:ext cx="4310850" cy="1546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Demo</a:t>
            </a:r>
            <a:endParaRPr/>
          </a:p>
        </p:txBody>
      </p:sp>
      <p:sp>
        <p:nvSpPr>
          <p:cNvPr id="333" name="Google Shape;33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7" name="Shape 337"/>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will achieve</a:t>
            </a:r>
            <a:endParaRPr/>
          </a:p>
        </p:txBody>
      </p:sp>
      <p:pic>
        <p:nvPicPr>
          <p:cNvPr id="80" name="Google Shape;80;p16"/>
          <p:cNvPicPr preferRelativeResize="0"/>
          <p:nvPr/>
        </p:nvPicPr>
        <p:blipFill rotWithShape="1">
          <a:blip r:embed="rId3">
            <a:alphaModFix/>
          </a:blip>
          <a:srcRect b="50000" l="0" r="0" t="0"/>
          <a:stretch/>
        </p:blipFill>
        <p:spPr>
          <a:xfrm>
            <a:off x="204350" y="2679387"/>
            <a:ext cx="4367650" cy="945825"/>
          </a:xfrm>
          <a:prstGeom prst="rect">
            <a:avLst/>
          </a:prstGeom>
          <a:noFill/>
          <a:ln>
            <a:noFill/>
          </a:ln>
        </p:spPr>
      </p:pic>
      <p:pic>
        <p:nvPicPr>
          <p:cNvPr id="81" name="Google Shape;81;p16"/>
          <p:cNvPicPr preferRelativeResize="0"/>
          <p:nvPr/>
        </p:nvPicPr>
        <p:blipFill>
          <a:blip r:embed="rId4">
            <a:alphaModFix/>
          </a:blip>
          <a:stretch>
            <a:fillRect/>
          </a:stretch>
        </p:blipFill>
        <p:spPr>
          <a:xfrm>
            <a:off x="575825" y="1219450"/>
            <a:ext cx="2686350" cy="1129712"/>
          </a:xfrm>
          <a:prstGeom prst="rect">
            <a:avLst/>
          </a:prstGeom>
          <a:noFill/>
          <a:ln>
            <a:noFill/>
          </a:ln>
        </p:spPr>
      </p:pic>
      <p:pic>
        <p:nvPicPr>
          <p:cNvPr id="82" name="Google Shape;82;p16"/>
          <p:cNvPicPr preferRelativeResize="0"/>
          <p:nvPr/>
        </p:nvPicPr>
        <p:blipFill>
          <a:blip r:embed="rId5">
            <a:alphaModFix/>
          </a:blip>
          <a:stretch>
            <a:fillRect/>
          </a:stretch>
        </p:blipFill>
        <p:spPr>
          <a:xfrm>
            <a:off x="5300000" y="249900"/>
            <a:ext cx="2273324" cy="1516674"/>
          </a:xfrm>
          <a:prstGeom prst="rect">
            <a:avLst/>
          </a:prstGeom>
          <a:noFill/>
          <a:ln>
            <a:noFill/>
          </a:ln>
        </p:spPr>
      </p:pic>
      <p:pic>
        <p:nvPicPr>
          <p:cNvPr id="83" name="Google Shape;83;p16"/>
          <p:cNvPicPr preferRelativeResize="0"/>
          <p:nvPr/>
        </p:nvPicPr>
        <p:blipFill>
          <a:blip r:embed="rId6">
            <a:alphaModFix/>
          </a:blip>
          <a:stretch>
            <a:fillRect/>
          </a:stretch>
        </p:blipFill>
        <p:spPr>
          <a:xfrm>
            <a:off x="5751700" y="2269973"/>
            <a:ext cx="2367658" cy="1355225"/>
          </a:xfrm>
          <a:prstGeom prst="rect">
            <a:avLst/>
          </a:prstGeom>
          <a:noFill/>
          <a:ln>
            <a:noFill/>
          </a:ln>
        </p:spPr>
      </p:pic>
      <p:sp>
        <p:nvSpPr>
          <p:cNvPr id="84" name="Google Shape;84;p16"/>
          <p:cNvSpPr txBox="1"/>
          <p:nvPr>
            <p:ph idx="1" type="body"/>
          </p:nvPr>
        </p:nvSpPr>
        <p:spPr>
          <a:xfrm>
            <a:off x="668625" y="4064550"/>
            <a:ext cx="73065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00000"/>
                </a:solidFill>
                <a:latin typeface="Georgia"/>
                <a:ea typeface="Georgia"/>
                <a:cs typeface="Georgia"/>
                <a:sym typeface="Georgia"/>
              </a:rPr>
              <a:t>A multifaceted typing assistant</a:t>
            </a:r>
            <a:endParaRPr sz="3000">
              <a:solidFill>
                <a:schemeClr val="dk2"/>
              </a:solidFill>
              <a:latin typeface="Georgia"/>
              <a:ea typeface="Georgia"/>
              <a:cs typeface="Georgia"/>
              <a:sym typeface="Georgia"/>
            </a:endParaRPr>
          </a:p>
          <a:p>
            <a:pPr indent="0" lvl="0" marL="0" rtl="0" algn="l">
              <a:lnSpc>
                <a:spcPct val="10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15000"/>
              </a:lnSpc>
              <a:spcBef>
                <a:spcPts val="0"/>
              </a:spcBef>
              <a:spcAft>
                <a:spcPts val="0"/>
              </a:spcAft>
              <a:buNone/>
            </a:pPr>
            <a:r>
              <a:t/>
            </a:r>
            <a:endParaRPr b="1">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Recording and Repository</a:t>
            </a:r>
            <a:endParaRPr/>
          </a:p>
        </p:txBody>
      </p:sp>
      <p:pic>
        <p:nvPicPr>
          <p:cNvPr id="90" name="Google Shape;90;p17"/>
          <p:cNvPicPr preferRelativeResize="0"/>
          <p:nvPr/>
        </p:nvPicPr>
        <p:blipFill>
          <a:blip r:embed="rId3">
            <a:alphaModFix/>
          </a:blip>
          <a:stretch>
            <a:fillRect/>
          </a:stretch>
        </p:blipFill>
        <p:spPr>
          <a:xfrm>
            <a:off x="669750" y="1520000"/>
            <a:ext cx="2946075" cy="3161225"/>
          </a:xfrm>
          <a:prstGeom prst="rect">
            <a:avLst/>
          </a:prstGeom>
          <a:noFill/>
          <a:ln>
            <a:noFill/>
          </a:ln>
        </p:spPr>
      </p:pic>
      <p:pic>
        <p:nvPicPr>
          <p:cNvPr id="91" name="Google Shape;91;p17"/>
          <p:cNvPicPr preferRelativeResize="0"/>
          <p:nvPr/>
        </p:nvPicPr>
        <p:blipFill>
          <a:blip r:embed="rId4">
            <a:alphaModFix/>
          </a:blip>
          <a:stretch>
            <a:fillRect/>
          </a:stretch>
        </p:blipFill>
        <p:spPr>
          <a:xfrm>
            <a:off x="5115600" y="1430575"/>
            <a:ext cx="3385050" cy="177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Overview</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Parts:</a:t>
            </a:r>
            <a:endParaRPr/>
          </a:p>
          <a:p>
            <a:pPr indent="-342900" lvl="0" marL="457200" rtl="0" algn="l">
              <a:spcBef>
                <a:spcPts val="1600"/>
              </a:spcBef>
              <a:spcAft>
                <a:spcPts val="0"/>
              </a:spcAft>
              <a:buSzPts val="1800"/>
              <a:buChar char="●"/>
            </a:pPr>
            <a:r>
              <a:rPr lang="en"/>
              <a:t>Word completion - as user typing a word, predict what the word is likely to be</a:t>
            </a:r>
            <a:endParaRPr/>
          </a:p>
          <a:p>
            <a:pPr indent="-342900" lvl="0" marL="457200" rtl="0" algn="l">
              <a:spcBef>
                <a:spcPts val="0"/>
              </a:spcBef>
              <a:spcAft>
                <a:spcPts val="0"/>
              </a:spcAft>
              <a:buSzPts val="1800"/>
              <a:buChar char="●"/>
            </a:pPr>
            <a:r>
              <a:rPr lang="en"/>
              <a:t>Next word prediction - as user finishes typing a word, predict what the next word is likely to be</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293750"/>
            <a:ext cx="8520600" cy="623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2"/>
              </a:buClr>
              <a:buSzPts val="1100"/>
              <a:buFont typeface="Arial"/>
              <a:buNone/>
            </a:pPr>
            <a:r>
              <a:rPr i="1" lang="en" sz="2400" u="sng">
                <a:solidFill>
                  <a:srgbClr val="434343"/>
                </a:solidFill>
                <a:latin typeface="Source Sans Pro"/>
                <a:ea typeface="Source Sans Pro"/>
                <a:cs typeface="Source Sans Pro"/>
                <a:sym typeface="Source Sans Pro"/>
              </a:rPr>
              <a:t>Current Word Completion</a:t>
            </a:r>
            <a:r>
              <a:rPr i="1" lang="en" sz="2400">
                <a:solidFill>
                  <a:srgbClr val="434343"/>
                </a:solidFill>
                <a:latin typeface="Source Sans Pro"/>
                <a:ea typeface="Source Sans Pro"/>
                <a:cs typeface="Source Sans Pro"/>
                <a:sym typeface="Source Sans Pro"/>
              </a:rPr>
              <a:t>: Levenshtein/Trie algorithm</a:t>
            </a:r>
            <a:endParaRPr sz="2400"/>
          </a:p>
        </p:txBody>
      </p:sp>
      <p:pic>
        <p:nvPicPr>
          <p:cNvPr id="103" name="Google Shape;103;p19"/>
          <p:cNvPicPr preferRelativeResize="0"/>
          <p:nvPr/>
        </p:nvPicPr>
        <p:blipFill>
          <a:blip r:embed="rId3">
            <a:alphaModFix/>
          </a:blip>
          <a:stretch>
            <a:fillRect/>
          </a:stretch>
        </p:blipFill>
        <p:spPr>
          <a:xfrm>
            <a:off x="4950750" y="917150"/>
            <a:ext cx="4120200" cy="3862676"/>
          </a:xfrm>
          <a:prstGeom prst="rect">
            <a:avLst/>
          </a:prstGeom>
          <a:noFill/>
          <a:ln>
            <a:noFill/>
          </a:ln>
        </p:spPr>
      </p:pic>
      <p:pic>
        <p:nvPicPr>
          <p:cNvPr id="104" name="Google Shape;104;p19"/>
          <p:cNvPicPr preferRelativeResize="0"/>
          <p:nvPr/>
        </p:nvPicPr>
        <p:blipFill>
          <a:blip r:embed="rId4">
            <a:alphaModFix/>
          </a:blip>
          <a:stretch>
            <a:fillRect/>
          </a:stretch>
        </p:blipFill>
        <p:spPr>
          <a:xfrm>
            <a:off x="421300" y="1502575"/>
            <a:ext cx="4267199" cy="31244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20297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a:t>
            </a:r>
            <a:r>
              <a:rPr lang="en"/>
              <a:t> Details (Backend)</a:t>
            </a:r>
            <a:endParaRPr/>
          </a:p>
        </p:txBody>
      </p:sp>
      <p:sp>
        <p:nvSpPr>
          <p:cNvPr id="110" name="Google Shape;110;p20"/>
          <p:cNvSpPr txBox="1"/>
          <p:nvPr>
            <p:ph idx="1" type="body"/>
          </p:nvPr>
        </p:nvSpPr>
        <p:spPr>
          <a:xfrm>
            <a:off x="311700" y="100122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2"/>
              </a:buClr>
              <a:buSzPts val="1100"/>
              <a:buFont typeface="Arial"/>
              <a:buNone/>
            </a:pPr>
            <a:r>
              <a:rPr b="1" i="1" lang="en" sz="2400" u="sng">
                <a:solidFill>
                  <a:srgbClr val="434343"/>
                </a:solidFill>
              </a:rPr>
              <a:t>Next Word Prediction:</a:t>
            </a:r>
            <a:r>
              <a:rPr b="1" i="1" lang="en" sz="2400">
                <a:solidFill>
                  <a:srgbClr val="434343"/>
                </a:solidFill>
              </a:rPr>
              <a:t> Recurrent neural network</a:t>
            </a:r>
            <a:endParaRPr b="1" i="1" sz="2400"/>
          </a:p>
        </p:txBody>
      </p:sp>
      <p:pic>
        <p:nvPicPr>
          <p:cNvPr id="111" name="Google Shape;111;p20"/>
          <p:cNvPicPr preferRelativeResize="0"/>
          <p:nvPr/>
        </p:nvPicPr>
        <p:blipFill>
          <a:blip r:embed="rId3">
            <a:alphaModFix/>
          </a:blip>
          <a:stretch>
            <a:fillRect/>
          </a:stretch>
        </p:blipFill>
        <p:spPr>
          <a:xfrm>
            <a:off x="725175" y="2178400"/>
            <a:ext cx="7107724" cy="186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b="46254" l="1484" r="64993" t="10170"/>
          <a:stretch/>
        </p:blipFill>
        <p:spPr>
          <a:xfrm>
            <a:off x="543825" y="243613"/>
            <a:ext cx="8277823" cy="465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